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411" r:id="rId2"/>
    <p:sldId id="413" r:id="rId3"/>
    <p:sldId id="415" r:id="rId4"/>
    <p:sldId id="416" r:id="rId5"/>
    <p:sldId id="419" r:id="rId6"/>
    <p:sldId id="418" r:id="rId7"/>
    <p:sldId id="421" r:id="rId8"/>
    <p:sldId id="417" r:id="rId9"/>
    <p:sldId id="420" r:id="rId10"/>
    <p:sldId id="422" r:id="rId11"/>
    <p:sldId id="423" r:id="rId12"/>
    <p:sldId id="424" r:id="rId13"/>
    <p:sldId id="428" r:id="rId14"/>
    <p:sldId id="427" r:id="rId15"/>
    <p:sldId id="425" r:id="rId16"/>
    <p:sldId id="426" r:id="rId17"/>
    <p:sldId id="429" r:id="rId18"/>
    <p:sldId id="414" r:id="rId19"/>
  </p:sldIdLst>
  <p:sldSz cx="9144000" cy="5400675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A2"/>
    <a:srgbClr val="306BA2"/>
    <a:srgbClr val="2E75B5"/>
    <a:srgbClr val="00878B"/>
    <a:srgbClr val="00CCFF"/>
    <a:srgbClr val="000060"/>
    <a:srgbClr val="000066"/>
    <a:srgbClr val="000096"/>
    <a:srgbClr val="66CC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83" autoAdjust="0"/>
    <p:restoredTop sz="97597" autoAdjust="0"/>
  </p:normalViewPr>
  <p:slideViewPr>
    <p:cSldViewPr showGuides="1">
      <p:cViewPr varScale="1">
        <p:scale>
          <a:sx n="95" d="100"/>
          <a:sy n="95" d="100"/>
        </p:scale>
        <p:origin x="-894" y="-60"/>
      </p:cViewPr>
      <p:guideLst>
        <p:guide orient="horz" pos="1701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ru-RU" smtClean="0"/>
              <a:t>0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624D97-47E4-440C-84F5-1BD0848F419D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A98983-9E03-4BBA-95BC-619CE6CCD7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1783776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ru-RU" smtClean="0"/>
              <a:t>0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B4E78D-2E30-422A-AD83-6FD7B6279533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47650" y="744538"/>
            <a:ext cx="63023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4C4DA5-05EC-4A55-AAA1-5F0F9E6814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4715785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563563" y="1241425"/>
            <a:ext cx="5670550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Верхний колонтитул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0</a:t>
            </a:r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563563" y="1241425"/>
            <a:ext cx="5670550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Верхний колонтитул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0</a:t>
            </a:r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563563" y="1241425"/>
            <a:ext cx="5670550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Верхний колонтитул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0</a:t>
            </a:r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563563" y="1241425"/>
            <a:ext cx="5670550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Верхний колонтитул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0</a:t>
            </a:r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563563" y="1241425"/>
            <a:ext cx="5670550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Верхний колонтитул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0</a:t>
            </a:r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563563" y="1241425"/>
            <a:ext cx="5670550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Верхний колонтитул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0</a:t>
            </a:r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563563" y="1241425"/>
            <a:ext cx="5670550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Верхний колонтитул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0</a:t>
            </a:r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563563" y="1241425"/>
            <a:ext cx="5670550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Верхний колонтитул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0</a:t>
            </a:r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563563" y="1241425"/>
            <a:ext cx="5670550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Верхний колонтитул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0</a:t>
            </a:r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563563" y="1241425"/>
            <a:ext cx="5670550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Верхний колонтитул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0</a:t>
            </a:r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563563" y="1241425"/>
            <a:ext cx="5670550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Верхний колонтитул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0</a:t>
            </a:r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563563" y="1241425"/>
            <a:ext cx="5670550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Верхний колонтитул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0</a:t>
            </a:r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563563" y="1241425"/>
            <a:ext cx="5670550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Верхний колонтитул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0</a:t>
            </a:r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563563" y="1241425"/>
            <a:ext cx="5670550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Верхний колонтитул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0</a:t>
            </a:r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563563" y="1241425"/>
            <a:ext cx="5670550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Верхний колонтитул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0</a:t>
            </a:r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563563" y="1241425"/>
            <a:ext cx="5670550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Верхний колонтитул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0</a:t>
            </a:r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563563" y="1241425"/>
            <a:ext cx="5670550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Верхний колонтитул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0</a:t>
            </a:r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563563" y="1241425"/>
            <a:ext cx="5670550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Верхний колонтитул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0</a:t>
            </a:r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677713"/>
            <a:ext cx="7772400" cy="115764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060382"/>
            <a:ext cx="6400800" cy="138017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16279"/>
            <a:ext cx="2057400" cy="460807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16279"/>
            <a:ext cx="6019800" cy="460807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470435"/>
            <a:ext cx="7772400" cy="107263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289037"/>
            <a:ext cx="7772400" cy="118139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60158"/>
            <a:ext cx="4038600" cy="356419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60158"/>
            <a:ext cx="4038600" cy="356419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8902"/>
            <a:ext cx="4040188" cy="50381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712714"/>
            <a:ext cx="4040188" cy="311163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1" y="1208902"/>
            <a:ext cx="4041775" cy="50381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1" y="1712714"/>
            <a:ext cx="4041775" cy="311163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6" y="215026"/>
            <a:ext cx="3008313" cy="91511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15030"/>
            <a:ext cx="5111750" cy="46093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6" y="1130145"/>
            <a:ext cx="3008313" cy="36942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780473"/>
            <a:ext cx="5486400" cy="44630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82560"/>
            <a:ext cx="5486400" cy="324040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226781"/>
            <a:ext cx="5486400" cy="63382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278"/>
            <a:ext cx="8229600" cy="9001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60158"/>
            <a:ext cx="8229600" cy="35641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5005627"/>
            <a:ext cx="2133600" cy="287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5005627"/>
            <a:ext cx="2895600" cy="287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5005627"/>
            <a:ext cx="2133600" cy="287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11"/>
          <p:cNvSpPr/>
          <p:nvPr/>
        </p:nvSpPr>
        <p:spPr>
          <a:xfrm>
            <a:off x="-44607" y="632034"/>
            <a:ext cx="9144000" cy="4636851"/>
          </a:xfrm>
          <a:prstGeom prst="parallelogram">
            <a:avLst>
              <a:gd name="adj" fmla="val 38434"/>
            </a:avLst>
          </a:prstGeom>
          <a:gradFill>
            <a:gsLst>
              <a:gs pos="0">
                <a:srgbClr val="5F9DD6">
                  <a:alpha val="69803"/>
                </a:srgbClr>
              </a:gs>
              <a:gs pos="15753">
                <a:srgbClr val="5F9DD6">
                  <a:alpha val="69803"/>
                </a:srgbClr>
              </a:gs>
              <a:gs pos="28000">
                <a:srgbClr val="5F9DD6">
                  <a:alpha val="60000"/>
                </a:srgbClr>
              </a:gs>
              <a:gs pos="41101">
                <a:srgbClr val="78ADDC">
                  <a:alpha val="49803"/>
                </a:srgbClr>
              </a:gs>
              <a:gs pos="51369">
                <a:srgbClr val="8BB8E1">
                  <a:alpha val="40000"/>
                </a:srgbClr>
              </a:gs>
              <a:gs pos="61000">
                <a:srgbClr val="9CC2E5">
                  <a:alpha val="29803"/>
                </a:srgbClr>
              </a:gs>
              <a:gs pos="75000">
                <a:srgbClr val="BBD6EE">
                  <a:alpha val="29803"/>
                </a:srgbClr>
              </a:gs>
              <a:gs pos="90000">
                <a:srgbClr val="CBDFF2">
                  <a:alpha val="14901"/>
                </a:srgbClr>
              </a:gs>
              <a:gs pos="100000">
                <a:srgbClr val="CBDFF2">
                  <a:alpha val="14901"/>
                </a:srgbClr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28" name="Google Shape;428;p11"/>
          <p:cNvSpPr/>
          <p:nvPr/>
        </p:nvSpPr>
        <p:spPr>
          <a:xfrm>
            <a:off x="0" y="1"/>
            <a:ext cx="9144000" cy="74086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15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29" name="Google Shape;429;p11"/>
          <p:cNvSpPr/>
          <p:nvPr/>
        </p:nvSpPr>
        <p:spPr>
          <a:xfrm>
            <a:off x="2002508" y="22962"/>
            <a:ext cx="5017764" cy="740862"/>
          </a:xfrm>
          <a:prstGeom prst="parallelogram">
            <a:avLst>
              <a:gd name="adj" fmla="val 39019"/>
            </a:avLst>
          </a:prstGeom>
          <a:solidFill>
            <a:srgbClr val="9CC2E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15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30" name="Google Shape;430;p11"/>
          <p:cNvSpPr/>
          <p:nvPr/>
        </p:nvSpPr>
        <p:spPr>
          <a:xfrm>
            <a:off x="6732241" y="22961"/>
            <a:ext cx="2611833" cy="740862"/>
          </a:xfrm>
          <a:prstGeom prst="parallelogram">
            <a:avLst>
              <a:gd name="adj" fmla="val 39032"/>
            </a:avLst>
          </a:prstGeom>
          <a:solidFill>
            <a:srgbClr val="2E75B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15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87763" y="1263778"/>
            <a:ext cx="675046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306BA2"/>
                </a:solidFill>
                <a:latin typeface="Century Gothic" panose="020B0502020202020204" pitchFamily="34" charset="0"/>
              </a:rPr>
              <a:t>ОТЧЕТ </a:t>
            </a:r>
            <a:r>
              <a:rPr lang="ru-RU" sz="3600" b="1" dirty="0">
                <a:solidFill>
                  <a:srgbClr val="306BA2"/>
                </a:solidFill>
                <a:latin typeface="Century Gothic" panose="020B0502020202020204" pitchFamily="34" charset="0"/>
              </a:rPr>
              <a:t/>
            </a:r>
            <a:br>
              <a:rPr lang="ru-RU" sz="3600" b="1" dirty="0">
                <a:solidFill>
                  <a:srgbClr val="306BA2"/>
                </a:solidFill>
                <a:latin typeface="Century Gothic" panose="020B0502020202020204" pitchFamily="34" charset="0"/>
              </a:rPr>
            </a:br>
            <a:r>
              <a:rPr lang="ru-RU" sz="3600" b="1" dirty="0">
                <a:solidFill>
                  <a:srgbClr val="306BA2"/>
                </a:solidFill>
                <a:latin typeface="Century Gothic" panose="020B0502020202020204" pitchFamily="34" charset="0"/>
              </a:rPr>
              <a:t>МБУ </a:t>
            </a:r>
            <a:r>
              <a:rPr lang="ru-RU" sz="3600" b="1" dirty="0" smtClean="0">
                <a:solidFill>
                  <a:srgbClr val="306BA2"/>
                </a:solidFill>
                <a:latin typeface="Century Gothic" panose="020B0502020202020204" pitchFamily="34" charset="0"/>
              </a:rPr>
              <a:t>ДО«СШОР </a:t>
            </a:r>
            <a:r>
              <a:rPr lang="ru-RU" sz="3600" b="1" dirty="0">
                <a:solidFill>
                  <a:srgbClr val="306BA2"/>
                </a:solidFill>
                <a:latin typeface="Century Gothic" panose="020B0502020202020204" pitchFamily="34" charset="0"/>
              </a:rPr>
              <a:t>«Дельта»</a:t>
            </a:r>
            <a:br>
              <a:rPr lang="ru-RU" sz="3600" b="1" dirty="0">
                <a:solidFill>
                  <a:srgbClr val="306BA2"/>
                </a:solidFill>
                <a:latin typeface="Century Gothic" panose="020B0502020202020204" pitchFamily="34" charset="0"/>
              </a:rPr>
            </a:br>
            <a:r>
              <a:rPr lang="ru-RU" sz="3600" b="1" dirty="0">
                <a:solidFill>
                  <a:srgbClr val="306BA2"/>
                </a:solidFill>
                <a:latin typeface="Century Gothic" panose="020B0502020202020204" pitchFamily="34" charset="0"/>
              </a:rPr>
              <a:t>за 2023г</a:t>
            </a:r>
            <a:r>
              <a:rPr lang="ru-RU" sz="3600" b="1" dirty="0" smtClean="0">
                <a:solidFill>
                  <a:srgbClr val="306BA2"/>
                </a:solidFill>
                <a:latin typeface="Century Gothic" panose="020B0502020202020204" pitchFamily="34" charset="0"/>
              </a:rPr>
              <a:t>.</a:t>
            </a:r>
            <a:endParaRPr lang="ru-RU" sz="3600" dirty="0">
              <a:solidFill>
                <a:srgbClr val="306BA2"/>
              </a:solidFill>
              <a:latin typeface="Century Gothic" panose="020B0502020202020204" pitchFamily="34" charset="0"/>
            </a:endParaRPr>
          </a:p>
        </p:txBody>
      </p:sp>
      <p:sp>
        <p:nvSpPr>
          <p:cNvPr id="2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30881" y="4478037"/>
            <a:ext cx="3707904" cy="315435"/>
          </a:xfrm>
        </p:spPr>
        <p:txBody>
          <a:bodyPr>
            <a:noAutofit/>
          </a:bodyPr>
          <a:lstStyle/>
          <a:p>
            <a:pPr algn="r"/>
            <a:r>
              <a:rPr lang="ru-RU" sz="1600" b="1" dirty="0" smtClean="0">
                <a:solidFill>
                  <a:srgbClr val="306BA2"/>
                </a:solidFill>
                <a:latin typeface="Century Gothic" panose="020B0502020202020204" pitchFamily="34" charset="0"/>
              </a:rPr>
              <a:t>Докладчик: </a:t>
            </a:r>
            <a:r>
              <a:rPr lang="ru-RU" sz="1600" b="1" dirty="0" err="1" smtClean="0">
                <a:solidFill>
                  <a:srgbClr val="306BA2"/>
                </a:solidFill>
                <a:latin typeface="Century Gothic" panose="020B0502020202020204" pitchFamily="34" charset="0"/>
              </a:rPr>
              <a:t>Чепик</a:t>
            </a:r>
            <a:r>
              <a:rPr lang="ru-RU" sz="1600" b="1" dirty="0" smtClean="0">
                <a:solidFill>
                  <a:srgbClr val="306BA2"/>
                </a:solidFill>
                <a:latin typeface="Century Gothic" panose="020B0502020202020204" pitchFamily="34" charset="0"/>
              </a:rPr>
              <a:t> С.Ю.</a:t>
            </a:r>
            <a:endParaRPr lang="ru-RU" sz="1600" b="1" dirty="0">
              <a:solidFill>
                <a:srgbClr val="306BA2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7763" y="153627"/>
            <a:ext cx="825660" cy="461050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9396" y="115166"/>
            <a:ext cx="412018" cy="5379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100" t="37400" r="42913" b="31800"/>
          <a:stretch>
            <a:fillRect/>
          </a:stretch>
        </p:blipFill>
        <p:spPr>
          <a:xfrm>
            <a:off x="90091" y="137688"/>
            <a:ext cx="730587" cy="51141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429;p11"/>
          <p:cNvSpPr/>
          <p:nvPr/>
        </p:nvSpPr>
        <p:spPr>
          <a:xfrm rot="16200000">
            <a:off x="-2506777" y="2504023"/>
            <a:ext cx="5406338" cy="398289"/>
          </a:xfrm>
          <a:prstGeom prst="rect">
            <a:avLst/>
          </a:prstGeom>
          <a:solidFill>
            <a:srgbClr val="2E75B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15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27" name="Google Shape;427;p11"/>
          <p:cNvSpPr/>
          <p:nvPr/>
        </p:nvSpPr>
        <p:spPr>
          <a:xfrm>
            <a:off x="395538" y="-1"/>
            <a:ext cx="8748462" cy="5458182"/>
          </a:xfrm>
          <a:prstGeom prst="parallelogram">
            <a:avLst>
              <a:gd name="adj" fmla="val 38434"/>
            </a:avLst>
          </a:prstGeom>
          <a:gradFill>
            <a:gsLst>
              <a:gs pos="0">
                <a:srgbClr val="5F9DD6">
                  <a:alpha val="69803"/>
                </a:srgbClr>
              </a:gs>
              <a:gs pos="15753">
                <a:srgbClr val="5F9DD6">
                  <a:alpha val="69803"/>
                </a:srgbClr>
              </a:gs>
              <a:gs pos="28000">
                <a:srgbClr val="5F9DD6">
                  <a:alpha val="60000"/>
                </a:srgbClr>
              </a:gs>
              <a:gs pos="41101">
                <a:srgbClr val="78ADDC">
                  <a:alpha val="49803"/>
                </a:srgbClr>
              </a:gs>
              <a:gs pos="51369">
                <a:srgbClr val="8BB8E1">
                  <a:alpha val="40000"/>
                </a:srgbClr>
              </a:gs>
              <a:gs pos="61000">
                <a:srgbClr val="9CC2E5">
                  <a:alpha val="29803"/>
                </a:srgbClr>
              </a:gs>
              <a:gs pos="75000">
                <a:srgbClr val="BBD6EE">
                  <a:alpha val="29803"/>
                </a:srgbClr>
              </a:gs>
              <a:gs pos="90000">
                <a:srgbClr val="CBDFF2">
                  <a:alpha val="14901"/>
                </a:srgbClr>
              </a:gs>
              <a:gs pos="100000">
                <a:srgbClr val="CBDFF2">
                  <a:alpha val="14901"/>
                </a:srgbClr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161002" y="2364008"/>
            <a:ext cx="70835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dirty="0">
              <a:solidFill>
                <a:schemeClr val="bg1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32" name="Google Shape;436;p11"/>
          <p:cNvGrpSpPr/>
          <p:nvPr/>
        </p:nvGrpSpPr>
        <p:grpSpPr>
          <a:xfrm>
            <a:off x="112284" y="5058545"/>
            <a:ext cx="9031716" cy="341136"/>
            <a:chOff x="334985" y="6412040"/>
            <a:chExt cx="11878137" cy="324891"/>
          </a:xfrm>
        </p:grpSpPr>
        <p:sp>
          <p:nvSpPr>
            <p:cNvPr id="33" name="Google Shape;437;p11"/>
            <p:cNvSpPr txBox="1"/>
            <p:nvPr/>
          </p:nvSpPr>
          <p:spPr>
            <a:xfrm>
              <a:off x="334985" y="6531786"/>
              <a:ext cx="1312752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4" name="Google Shape;438;p11"/>
            <p:cNvSpPr txBox="1"/>
            <p:nvPr/>
          </p:nvSpPr>
          <p:spPr>
            <a:xfrm>
              <a:off x="1783546" y="6531785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dirty="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 dirty="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5" name="Google Shape;439;p11"/>
            <p:cNvSpPr txBox="1"/>
            <p:nvPr/>
          </p:nvSpPr>
          <p:spPr>
            <a:xfrm>
              <a:off x="3340743" y="6531784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6" name="Google Shape;440;p11"/>
            <p:cNvSpPr txBox="1"/>
            <p:nvPr/>
          </p:nvSpPr>
          <p:spPr>
            <a:xfrm>
              <a:off x="4825500" y="6527111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7" name="Google Shape;441;p11"/>
            <p:cNvSpPr txBox="1"/>
            <p:nvPr/>
          </p:nvSpPr>
          <p:spPr>
            <a:xfrm>
              <a:off x="6274061" y="6527110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8" name="Google Shape;442;p11"/>
            <p:cNvSpPr txBox="1"/>
            <p:nvPr/>
          </p:nvSpPr>
          <p:spPr>
            <a:xfrm>
              <a:off x="7831258" y="6527109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9" name="Google Shape;443;p11"/>
            <p:cNvSpPr txBox="1"/>
            <p:nvPr/>
          </p:nvSpPr>
          <p:spPr>
            <a:xfrm>
              <a:off x="9297909" y="6527109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0" name="Google Shape;444;p11"/>
            <p:cNvSpPr txBox="1"/>
            <p:nvPr/>
          </p:nvSpPr>
          <p:spPr>
            <a:xfrm>
              <a:off x="10746471" y="6527108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1" name="Google Shape;445;p11"/>
            <p:cNvSpPr txBox="1"/>
            <p:nvPr/>
          </p:nvSpPr>
          <p:spPr>
            <a:xfrm>
              <a:off x="1576072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2" name="Google Shape;446;p11"/>
            <p:cNvSpPr txBox="1"/>
            <p:nvPr/>
          </p:nvSpPr>
          <p:spPr>
            <a:xfrm>
              <a:off x="3128451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3" name="Google Shape;447;p11"/>
            <p:cNvSpPr txBox="1"/>
            <p:nvPr/>
          </p:nvSpPr>
          <p:spPr>
            <a:xfrm>
              <a:off x="463311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4" name="Google Shape;448;p11"/>
            <p:cNvSpPr txBox="1"/>
            <p:nvPr/>
          </p:nvSpPr>
          <p:spPr>
            <a:xfrm>
              <a:off x="608167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5" name="Google Shape;449;p11"/>
            <p:cNvSpPr txBox="1"/>
            <p:nvPr/>
          </p:nvSpPr>
          <p:spPr>
            <a:xfrm>
              <a:off x="7634334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6" name="Google Shape;450;p11"/>
            <p:cNvSpPr txBox="1"/>
            <p:nvPr/>
          </p:nvSpPr>
          <p:spPr>
            <a:xfrm>
              <a:off x="9123626" y="6412040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7" name="Google Shape;451;p11"/>
            <p:cNvSpPr txBox="1"/>
            <p:nvPr/>
          </p:nvSpPr>
          <p:spPr>
            <a:xfrm>
              <a:off x="10568378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23" name="Заголовок 3"/>
          <p:cNvSpPr txBox="1">
            <a:spLocks/>
          </p:cNvSpPr>
          <p:nvPr/>
        </p:nvSpPr>
        <p:spPr>
          <a:xfrm>
            <a:off x="457200" y="216278"/>
            <a:ext cx="8229600" cy="593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11200" b="1" dirty="0" smtClean="0">
                <a:solidFill>
                  <a:schemeClr val="tx2"/>
                </a:solidFill>
              </a:rPr>
              <a:t>Организация летнего отдыха:</a:t>
            </a:r>
            <a:endParaRPr lang="ru-RU" sz="11200" dirty="0">
              <a:solidFill>
                <a:schemeClr val="tx2"/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7525271"/>
              </p:ext>
            </p:extLst>
          </p:nvPr>
        </p:nvGraphicFramePr>
        <p:xfrm>
          <a:off x="457198" y="1260158"/>
          <a:ext cx="7597970" cy="2801131"/>
        </p:xfrm>
        <a:graphic>
          <a:graphicData uri="http://schemas.openxmlformats.org/drawingml/2006/table">
            <a:tbl>
              <a:tblPr firstRow="1" bandRow="1"/>
              <a:tblGrid>
                <a:gridCol w="3798985"/>
                <a:gridCol w="3798985"/>
              </a:tblGrid>
              <a:tr h="7629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900" dirty="0" smtClean="0"/>
                        <a:t>Отчетные года</a:t>
                      </a:r>
                      <a:endParaRPr lang="ru-RU" sz="1900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900" dirty="0" smtClean="0"/>
                        <a:t>СШОР «ДЕЛЬТА»</a:t>
                      </a:r>
                      <a:endParaRPr lang="ru-RU" sz="1900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7940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900" dirty="0" smtClean="0"/>
                        <a:t>2021</a:t>
                      </a:r>
                      <a:endParaRPr lang="ru-RU" sz="1900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55/10,7%</a:t>
                      </a:r>
                      <a:endParaRPr lang="ru-RU" sz="15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7940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900" dirty="0" smtClean="0"/>
                        <a:t>2022</a:t>
                      </a:r>
                      <a:endParaRPr lang="ru-RU" sz="1900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168/31,9%</a:t>
                      </a:r>
                      <a:endParaRPr lang="ru-RU" sz="15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79405"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/>
                        <a:t>2023</a:t>
                      </a:r>
                      <a:endParaRPr lang="ru-RU" sz="1900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116/21,9%</a:t>
                      </a:r>
                      <a:endParaRPr lang="ru-RU" sz="15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07931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429;p11"/>
          <p:cNvSpPr/>
          <p:nvPr/>
        </p:nvSpPr>
        <p:spPr>
          <a:xfrm rot="16200000">
            <a:off x="-2506777" y="2504023"/>
            <a:ext cx="5406338" cy="398289"/>
          </a:xfrm>
          <a:prstGeom prst="rect">
            <a:avLst/>
          </a:prstGeom>
          <a:solidFill>
            <a:srgbClr val="2E75B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15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27" name="Google Shape;427;p11"/>
          <p:cNvSpPr/>
          <p:nvPr/>
        </p:nvSpPr>
        <p:spPr>
          <a:xfrm>
            <a:off x="395538" y="22350"/>
            <a:ext cx="8856983" cy="5458182"/>
          </a:xfrm>
          <a:prstGeom prst="parallelogram">
            <a:avLst>
              <a:gd name="adj" fmla="val 38434"/>
            </a:avLst>
          </a:prstGeom>
          <a:gradFill>
            <a:gsLst>
              <a:gs pos="0">
                <a:srgbClr val="5F9DD6">
                  <a:alpha val="69803"/>
                </a:srgbClr>
              </a:gs>
              <a:gs pos="15753">
                <a:srgbClr val="5F9DD6">
                  <a:alpha val="69803"/>
                </a:srgbClr>
              </a:gs>
              <a:gs pos="28000">
                <a:srgbClr val="5F9DD6">
                  <a:alpha val="60000"/>
                </a:srgbClr>
              </a:gs>
              <a:gs pos="41101">
                <a:srgbClr val="78ADDC">
                  <a:alpha val="49803"/>
                </a:srgbClr>
              </a:gs>
              <a:gs pos="51369">
                <a:srgbClr val="8BB8E1">
                  <a:alpha val="40000"/>
                </a:srgbClr>
              </a:gs>
              <a:gs pos="61000">
                <a:srgbClr val="9CC2E5">
                  <a:alpha val="29803"/>
                </a:srgbClr>
              </a:gs>
              <a:gs pos="75000">
                <a:srgbClr val="BBD6EE">
                  <a:alpha val="29803"/>
                </a:srgbClr>
              </a:gs>
              <a:gs pos="90000">
                <a:srgbClr val="CBDFF2">
                  <a:alpha val="14901"/>
                </a:srgbClr>
              </a:gs>
              <a:gs pos="100000">
                <a:srgbClr val="CBDFF2">
                  <a:alpha val="14901"/>
                </a:srgbClr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44872" y="186567"/>
            <a:ext cx="3845925" cy="3939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0000"/>
              </a:lnSpc>
            </a:pPr>
            <a:r>
              <a:rPr lang="ru-RU" sz="2800" b="1" dirty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Тренерский состав:</a:t>
            </a:r>
          </a:p>
        </p:txBody>
      </p:sp>
      <p:grpSp>
        <p:nvGrpSpPr>
          <p:cNvPr id="32" name="Google Shape;436;p11"/>
          <p:cNvGrpSpPr/>
          <p:nvPr/>
        </p:nvGrpSpPr>
        <p:grpSpPr>
          <a:xfrm>
            <a:off x="112284" y="5058545"/>
            <a:ext cx="9031716" cy="341136"/>
            <a:chOff x="334985" y="6412040"/>
            <a:chExt cx="11878137" cy="324891"/>
          </a:xfrm>
        </p:grpSpPr>
        <p:sp>
          <p:nvSpPr>
            <p:cNvPr id="33" name="Google Shape;437;p11"/>
            <p:cNvSpPr txBox="1"/>
            <p:nvPr/>
          </p:nvSpPr>
          <p:spPr>
            <a:xfrm>
              <a:off x="334985" y="6531786"/>
              <a:ext cx="1312752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4" name="Google Shape;438;p11"/>
            <p:cNvSpPr txBox="1"/>
            <p:nvPr/>
          </p:nvSpPr>
          <p:spPr>
            <a:xfrm>
              <a:off x="1783546" y="6531785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dirty="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 dirty="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5" name="Google Shape;439;p11"/>
            <p:cNvSpPr txBox="1"/>
            <p:nvPr/>
          </p:nvSpPr>
          <p:spPr>
            <a:xfrm>
              <a:off x="3340743" y="6531784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6" name="Google Shape;440;p11"/>
            <p:cNvSpPr txBox="1"/>
            <p:nvPr/>
          </p:nvSpPr>
          <p:spPr>
            <a:xfrm>
              <a:off x="4825500" y="6527111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7" name="Google Shape;441;p11"/>
            <p:cNvSpPr txBox="1"/>
            <p:nvPr/>
          </p:nvSpPr>
          <p:spPr>
            <a:xfrm>
              <a:off x="6274061" y="6527110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8" name="Google Shape;442;p11"/>
            <p:cNvSpPr txBox="1"/>
            <p:nvPr/>
          </p:nvSpPr>
          <p:spPr>
            <a:xfrm>
              <a:off x="7831258" y="6527109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9" name="Google Shape;443;p11"/>
            <p:cNvSpPr txBox="1"/>
            <p:nvPr/>
          </p:nvSpPr>
          <p:spPr>
            <a:xfrm>
              <a:off x="9297909" y="6527109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0" name="Google Shape;444;p11"/>
            <p:cNvSpPr txBox="1"/>
            <p:nvPr/>
          </p:nvSpPr>
          <p:spPr>
            <a:xfrm>
              <a:off x="10746471" y="6527108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1" name="Google Shape;445;p11"/>
            <p:cNvSpPr txBox="1"/>
            <p:nvPr/>
          </p:nvSpPr>
          <p:spPr>
            <a:xfrm>
              <a:off x="1576072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2" name="Google Shape;446;p11"/>
            <p:cNvSpPr txBox="1"/>
            <p:nvPr/>
          </p:nvSpPr>
          <p:spPr>
            <a:xfrm>
              <a:off x="3128451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3" name="Google Shape;447;p11"/>
            <p:cNvSpPr txBox="1"/>
            <p:nvPr/>
          </p:nvSpPr>
          <p:spPr>
            <a:xfrm>
              <a:off x="463311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4" name="Google Shape;448;p11"/>
            <p:cNvSpPr txBox="1"/>
            <p:nvPr/>
          </p:nvSpPr>
          <p:spPr>
            <a:xfrm>
              <a:off x="608167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5" name="Google Shape;449;p11"/>
            <p:cNvSpPr txBox="1"/>
            <p:nvPr/>
          </p:nvSpPr>
          <p:spPr>
            <a:xfrm>
              <a:off x="7634334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6" name="Google Shape;450;p11"/>
            <p:cNvSpPr txBox="1"/>
            <p:nvPr/>
          </p:nvSpPr>
          <p:spPr>
            <a:xfrm>
              <a:off x="9123626" y="6412040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7" name="Google Shape;451;p11"/>
            <p:cNvSpPr txBox="1"/>
            <p:nvPr/>
          </p:nvSpPr>
          <p:spPr>
            <a:xfrm>
              <a:off x="10568378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5410649"/>
              </p:ext>
            </p:extLst>
          </p:nvPr>
        </p:nvGraphicFramePr>
        <p:xfrm>
          <a:off x="539552" y="346253"/>
          <a:ext cx="8568953" cy="5090388"/>
        </p:xfrm>
        <a:graphic>
          <a:graphicData uri="http://schemas.openxmlformats.org/drawingml/2006/table">
            <a:tbl>
              <a:tblPr firstRow="1" bandRow="1"/>
              <a:tblGrid>
                <a:gridCol w="1728193"/>
                <a:gridCol w="1944216"/>
                <a:gridCol w="2304256"/>
                <a:gridCol w="2592288"/>
              </a:tblGrid>
              <a:tr h="26403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2021</a:t>
                      </a:r>
                      <a:endParaRPr lang="ru-RU" sz="13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300" dirty="0" smtClean="0">
                          <a:solidFill>
                            <a:schemeClr val="tx1"/>
                          </a:solidFill>
                        </a:rPr>
                        <a:t>2022</a:t>
                      </a:r>
                      <a:endParaRPr lang="ru-RU" sz="13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2023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413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Всего : шт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./ с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внутр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.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совм</a:t>
                      </a:r>
                      <a:endParaRPr lang="ru-RU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10/13</a:t>
                      </a:r>
                      <a:endParaRPr lang="ru-RU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10/13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300" dirty="0" smtClean="0"/>
                        <a:t>11/14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4425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Образование: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выс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/ср</a:t>
                      </a:r>
                      <a:endParaRPr lang="ru-RU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300" dirty="0" smtClean="0"/>
                        <a:t>14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840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С категорией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Высшая-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6,                                  1кат-1ч,         2кат-1ч.</a:t>
                      </a:r>
                      <a:endParaRPr lang="ru-RU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Высшая-8чел.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</a:rPr>
                        <a:t>                                            1кат-1ч.           2 кат-2ч.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300" dirty="0" smtClean="0"/>
                        <a:t>Высшая – 8 чел,</a:t>
                      </a:r>
                      <a:r>
                        <a:rPr lang="ru-RU" sz="1300" baseline="0" dirty="0" smtClean="0"/>
                        <a:t> вторая кат- 2 чел</a:t>
                      </a:r>
                    </a:p>
                    <a:p>
                      <a:pPr algn="l"/>
                      <a:r>
                        <a:rPr lang="ru-RU" sz="1300" baseline="0" dirty="0" smtClean="0"/>
                        <a:t>б/к- 1 чел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404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КПК ПП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2 чел- ВФП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300" dirty="0" smtClean="0"/>
                        <a:t>3 чел.- РЦФК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764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Средний возраст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34,9</a:t>
                      </a:r>
                      <a:endParaRPr lang="ru-RU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38,9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300" dirty="0" smtClean="0"/>
                        <a:t>39,6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520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Средняя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зар.плата</a:t>
                      </a:r>
                      <a:endParaRPr lang="ru-RU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25 862,79( по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нагрузке)</a:t>
                      </a:r>
                      <a:endParaRPr lang="ru-RU" sz="1200" dirty="0" smtClean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24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</a:rPr>
                        <a:t> 318 (по нагрузке)</a:t>
                      </a:r>
                    </a:p>
                    <a:p>
                      <a:r>
                        <a:rPr lang="ru-RU" sz="1200" baseline="0" dirty="0" smtClean="0">
                          <a:solidFill>
                            <a:schemeClr val="tx1"/>
                          </a:solidFill>
                        </a:rPr>
                        <a:t>57 299 (нагрузка + </a:t>
                      </a:r>
                      <a:r>
                        <a:rPr lang="ru-RU" sz="1200" baseline="0" dirty="0" err="1" smtClean="0">
                          <a:solidFill>
                            <a:schemeClr val="tx1"/>
                          </a:solidFill>
                        </a:rPr>
                        <a:t>ВКС+премии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300" dirty="0" smtClean="0"/>
                        <a:t>67 546,30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30428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Участие в конкурсах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респуб.конкурс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всерос.конкурсы</a:t>
                      </a:r>
                      <a:endParaRPr lang="ru-RU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3.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                        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1.Р.К.«Рейтинг СШОР, СШ»                     ( 11м)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2.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Р.К.«Лучший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тренер года»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1 м-  Плотникова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Ю.В.   2 участника.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3.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В.К.«Надежда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России» участие.</a:t>
                      </a:r>
                      <a:endParaRPr lang="ru-RU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 1.Респ.К.«Рейтинг СШОР, СШ»                      ( 13м)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 2.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</a:rPr>
                        <a:t>Респ.К.«Лучший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 тренер года» лауреат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</a:rPr>
                        <a:t>Чепик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 С.Ю.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«Лучший спортсмен года – Дьякова С.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3.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</a:rPr>
                        <a:t>Рег.этап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.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</a:rPr>
                        <a:t>Всер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. К. «Надежды России- лучшая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</a:rPr>
                        <a:t> школа» –( 6 м.)</a:t>
                      </a:r>
                      <a:endParaRPr lang="ru-RU" sz="12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4.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</a:rPr>
                        <a:t>Всер.К.«Надежды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 России» участие.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5.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</a:rPr>
                        <a:t>Мун.к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</a:rPr>
                        <a:t> «Лучший тренер – </a:t>
                      </a:r>
                      <a:r>
                        <a:rPr lang="ru-RU" sz="1200" baseline="0" dirty="0" err="1" smtClean="0">
                          <a:solidFill>
                            <a:schemeClr val="tx1"/>
                          </a:solidFill>
                        </a:rPr>
                        <a:t>Чепик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</a:rPr>
                        <a:t> С.Ю.</a:t>
                      </a:r>
                    </a:p>
                    <a:p>
                      <a:r>
                        <a:rPr lang="ru-RU" sz="1200" baseline="0" dirty="0" smtClean="0">
                          <a:solidFill>
                            <a:schemeClr val="tx1"/>
                          </a:solidFill>
                        </a:rPr>
                        <a:t>« Лучший спортсмен» – Дьякова С.</a:t>
                      </a:r>
                      <a:endParaRPr lang="ru-RU" sz="12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300" dirty="0" smtClean="0"/>
                        <a:t>1.Респ.К.«Рейтинг СШОР, СШ»                      ( 11м)</a:t>
                      </a:r>
                    </a:p>
                    <a:p>
                      <a:pPr algn="l"/>
                      <a:r>
                        <a:rPr lang="ru-RU" sz="1300" dirty="0" smtClean="0"/>
                        <a:t> 2. </a:t>
                      </a:r>
                      <a:r>
                        <a:rPr lang="ru-RU" sz="1300" dirty="0" err="1" smtClean="0"/>
                        <a:t>Респ.К.«Лучший</a:t>
                      </a:r>
                      <a:r>
                        <a:rPr lang="ru-RU" sz="1300" dirty="0" smtClean="0"/>
                        <a:t> тренер года» лауреат </a:t>
                      </a:r>
                      <a:r>
                        <a:rPr lang="ru-RU" sz="1300" dirty="0" err="1" smtClean="0"/>
                        <a:t>Чепик</a:t>
                      </a:r>
                      <a:r>
                        <a:rPr lang="ru-RU" sz="1300" dirty="0" smtClean="0"/>
                        <a:t> С.Ю.</a:t>
                      </a:r>
                    </a:p>
                    <a:p>
                      <a:pPr algn="l"/>
                      <a:r>
                        <a:rPr lang="ru-RU" sz="1300" dirty="0" smtClean="0"/>
                        <a:t>«Лучший спортсмен года» Дьякова С.</a:t>
                      </a:r>
                    </a:p>
                    <a:p>
                      <a:pPr algn="l"/>
                      <a:r>
                        <a:rPr lang="ru-RU" sz="1300" dirty="0" smtClean="0"/>
                        <a:t>3. </a:t>
                      </a:r>
                      <a:r>
                        <a:rPr lang="ru-RU" sz="1300" dirty="0" err="1" smtClean="0"/>
                        <a:t>Рег.этап</a:t>
                      </a:r>
                      <a:r>
                        <a:rPr lang="ru-RU" sz="1300" dirty="0" smtClean="0"/>
                        <a:t>. </a:t>
                      </a:r>
                      <a:r>
                        <a:rPr lang="ru-RU" sz="1300" dirty="0" err="1" smtClean="0"/>
                        <a:t>Всер</a:t>
                      </a:r>
                      <a:r>
                        <a:rPr lang="ru-RU" sz="1300" dirty="0" smtClean="0"/>
                        <a:t>. К. «Надежды России- лучшая школа» –( 5 м.)</a:t>
                      </a:r>
                    </a:p>
                    <a:p>
                      <a:pPr algn="l"/>
                      <a:r>
                        <a:rPr lang="ru-RU" sz="1300" dirty="0" smtClean="0"/>
                        <a:t>5. </a:t>
                      </a:r>
                      <a:r>
                        <a:rPr lang="ru-RU" sz="1300" dirty="0" err="1" smtClean="0"/>
                        <a:t>Мун.к</a:t>
                      </a:r>
                      <a:r>
                        <a:rPr lang="ru-RU" sz="1300" dirty="0" smtClean="0"/>
                        <a:t>- «Лучший тренер – </a:t>
                      </a:r>
                      <a:r>
                        <a:rPr lang="ru-RU" sz="1300" dirty="0" err="1" smtClean="0"/>
                        <a:t>Чепик</a:t>
                      </a:r>
                      <a:r>
                        <a:rPr lang="ru-RU" sz="1300" dirty="0" smtClean="0"/>
                        <a:t> С.Ю.</a:t>
                      </a:r>
                    </a:p>
                    <a:p>
                      <a:pPr algn="l"/>
                      <a:r>
                        <a:rPr lang="ru-RU" sz="1300" dirty="0" smtClean="0"/>
                        <a:t>« Лучший спортсмен» – Дьякова С.      Стипендия Мэра- Котова Д.</a:t>
                      </a:r>
                    </a:p>
                    <a:p>
                      <a:pPr algn="l"/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221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Судейская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категория</a:t>
                      </a:r>
                      <a:endParaRPr lang="ru-RU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 кат-11 чел</a:t>
                      </a:r>
                      <a:endParaRPr lang="ru-RU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1 кат-8 чел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300" dirty="0" smtClean="0"/>
                        <a:t>1 кат- 8 чел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2518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429;p11"/>
          <p:cNvSpPr/>
          <p:nvPr/>
        </p:nvSpPr>
        <p:spPr>
          <a:xfrm rot="16200000">
            <a:off x="-2506777" y="2504023"/>
            <a:ext cx="5406338" cy="398289"/>
          </a:xfrm>
          <a:prstGeom prst="rect">
            <a:avLst/>
          </a:prstGeom>
          <a:solidFill>
            <a:srgbClr val="2E75B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15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27" name="Google Shape;427;p11"/>
          <p:cNvSpPr/>
          <p:nvPr/>
        </p:nvSpPr>
        <p:spPr>
          <a:xfrm>
            <a:off x="394273" y="22349"/>
            <a:ext cx="8856983" cy="5458182"/>
          </a:xfrm>
          <a:prstGeom prst="parallelogram">
            <a:avLst>
              <a:gd name="adj" fmla="val 38434"/>
            </a:avLst>
          </a:prstGeom>
          <a:gradFill>
            <a:gsLst>
              <a:gs pos="0">
                <a:srgbClr val="5F9DD6">
                  <a:alpha val="69803"/>
                </a:srgbClr>
              </a:gs>
              <a:gs pos="15753">
                <a:srgbClr val="5F9DD6">
                  <a:alpha val="69803"/>
                </a:srgbClr>
              </a:gs>
              <a:gs pos="28000">
                <a:srgbClr val="5F9DD6">
                  <a:alpha val="60000"/>
                </a:srgbClr>
              </a:gs>
              <a:gs pos="41101">
                <a:srgbClr val="78ADDC">
                  <a:alpha val="49803"/>
                </a:srgbClr>
              </a:gs>
              <a:gs pos="51369">
                <a:srgbClr val="8BB8E1">
                  <a:alpha val="40000"/>
                </a:srgbClr>
              </a:gs>
              <a:gs pos="61000">
                <a:srgbClr val="9CC2E5">
                  <a:alpha val="29803"/>
                </a:srgbClr>
              </a:gs>
              <a:gs pos="75000">
                <a:srgbClr val="BBD6EE">
                  <a:alpha val="29803"/>
                </a:srgbClr>
              </a:gs>
              <a:gs pos="90000">
                <a:srgbClr val="CBDFF2">
                  <a:alpha val="14901"/>
                </a:srgbClr>
              </a:gs>
              <a:gs pos="100000">
                <a:srgbClr val="CBDFF2">
                  <a:alpha val="14901"/>
                </a:srgbClr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44871" y="186567"/>
            <a:ext cx="3555782" cy="3939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0000"/>
              </a:lnSpc>
            </a:pPr>
            <a:r>
              <a:rPr lang="ru-RU" sz="2800" b="1" dirty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Деятельность СШ:</a:t>
            </a:r>
          </a:p>
        </p:txBody>
      </p:sp>
      <p:grpSp>
        <p:nvGrpSpPr>
          <p:cNvPr id="32" name="Google Shape;436;p11"/>
          <p:cNvGrpSpPr/>
          <p:nvPr/>
        </p:nvGrpSpPr>
        <p:grpSpPr>
          <a:xfrm>
            <a:off x="112284" y="5058545"/>
            <a:ext cx="9031716" cy="341136"/>
            <a:chOff x="334985" y="6412040"/>
            <a:chExt cx="11878137" cy="324891"/>
          </a:xfrm>
        </p:grpSpPr>
        <p:sp>
          <p:nvSpPr>
            <p:cNvPr id="33" name="Google Shape;437;p11"/>
            <p:cNvSpPr txBox="1"/>
            <p:nvPr/>
          </p:nvSpPr>
          <p:spPr>
            <a:xfrm>
              <a:off x="334985" y="6531786"/>
              <a:ext cx="1312752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4" name="Google Shape;438;p11"/>
            <p:cNvSpPr txBox="1"/>
            <p:nvPr/>
          </p:nvSpPr>
          <p:spPr>
            <a:xfrm>
              <a:off x="1783546" y="6531785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dirty="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 dirty="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5" name="Google Shape;439;p11"/>
            <p:cNvSpPr txBox="1"/>
            <p:nvPr/>
          </p:nvSpPr>
          <p:spPr>
            <a:xfrm>
              <a:off x="3340743" y="6531784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6" name="Google Shape;440;p11"/>
            <p:cNvSpPr txBox="1"/>
            <p:nvPr/>
          </p:nvSpPr>
          <p:spPr>
            <a:xfrm>
              <a:off x="4825500" y="6527111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7" name="Google Shape;441;p11"/>
            <p:cNvSpPr txBox="1"/>
            <p:nvPr/>
          </p:nvSpPr>
          <p:spPr>
            <a:xfrm>
              <a:off x="6274061" y="6527110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8" name="Google Shape;442;p11"/>
            <p:cNvSpPr txBox="1"/>
            <p:nvPr/>
          </p:nvSpPr>
          <p:spPr>
            <a:xfrm>
              <a:off x="7831258" y="6527109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9" name="Google Shape;443;p11"/>
            <p:cNvSpPr txBox="1"/>
            <p:nvPr/>
          </p:nvSpPr>
          <p:spPr>
            <a:xfrm>
              <a:off x="9297909" y="6527109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0" name="Google Shape;444;p11"/>
            <p:cNvSpPr txBox="1"/>
            <p:nvPr/>
          </p:nvSpPr>
          <p:spPr>
            <a:xfrm>
              <a:off x="10746471" y="6527108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1" name="Google Shape;445;p11"/>
            <p:cNvSpPr txBox="1"/>
            <p:nvPr/>
          </p:nvSpPr>
          <p:spPr>
            <a:xfrm>
              <a:off x="1576072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2" name="Google Shape;446;p11"/>
            <p:cNvSpPr txBox="1"/>
            <p:nvPr/>
          </p:nvSpPr>
          <p:spPr>
            <a:xfrm>
              <a:off x="3128451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3" name="Google Shape;447;p11"/>
            <p:cNvSpPr txBox="1"/>
            <p:nvPr/>
          </p:nvSpPr>
          <p:spPr>
            <a:xfrm>
              <a:off x="463311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4" name="Google Shape;448;p11"/>
            <p:cNvSpPr txBox="1"/>
            <p:nvPr/>
          </p:nvSpPr>
          <p:spPr>
            <a:xfrm>
              <a:off x="608167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5" name="Google Shape;449;p11"/>
            <p:cNvSpPr txBox="1"/>
            <p:nvPr/>
          </p:nvSpPr>
          <p:spPr>
            <a:xfrm>
              <a:off x="7634334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6" name="Google Shape;450;p11"/>
            <p:cNvSpPr txBox="1"/>
            <p:nvPr/>
          </p:nvSpPr>
          <p:spPr>
            <a:xfrm>
              <a:off x="9123626" y="6412040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7" name="Google Shape;451;p11"/>
            <p:cNvSpPr txBox="1"/>
            <p:nvPr/>
          </p:nvSpPr>
          <p:spPr>
            <a:xfrm>
              <a:off x="10568378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1118844"/>
              </p:ext>
            </p:extLst>
          </p:nvPr>
        </p:nvGraphicFramePr>
        <p:xfrm>
          <a:off x="457200" y="100935"/>
          <a:ext cx="8507288" cy="5191690"/>
        </p:xfrm>
        <a:graphic>
          <a:graphicData uri="http://schemas.openxmlformats.org/drawingml/2006/table">
            <a:tbl>
              <a:tblPr firstRow="1" bandRow="1"/>
              <a:tblGrid>
                <a:gridCol w="2126822"/>
                <a:gridCol w="2126822"/>
                <a:gridCol w="1924688"/>
                <a:gridCol w="2328956"/>
              </a:tblGrid>
              <a:tr h="38956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indent="0" algn="ctr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2021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2022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2023</a:t>
                      </a:r>
                      <a:endParaRPr lang="ru-RU" sz="1300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4401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200" dirty="0" err="1" smtClean="0">
                          <a:solidFill>
                            <a:schemeClr val="tx1"/>
                          </a:solidFill>
                        </a:rPr>
                        <a:t>Ср.зароб.пл.сотр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(% от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</a:rPr>
                        <a:t>общ.фонда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 оплаты труда)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Рук-ль +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</a:rPr>
                        <a:t> тренер =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58 950,12 АУП- 24 745,38  9 по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</a:rPr>
                        <a:t>шт.расп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  <a:p>
                      <a:r>
                        <a:rPr lang="ru-RU" sz="1200" dirty="0" err="1" smtClean="0">
                          <a:solidFill>
                            <a:schemeClr val="tx1"/>
                          </a:solidFill>
                        </a:rPr>
                        <a:t>Трен.состав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-  26 198,54 (по нагрузки) </a:t>
                      </a: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Рук-ль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</a:rPr>
                        <a:t> -30 000(оклад)</a:t>
                      </a:r>
                    </a:p>
                    <a:p>
                      <a:r>
                        <a:rPr lang="ru-RU" sz="1200" baseline="0" dirty="0" smtClean="0">
                          <a:solidFill>
                            <a:schemeClr val="tx1"/>
                          </a:solidFill>
                        </a:rPr>
                        <a:t>+ тренер + ВКС= 75 625</a:t>
                      </a:r>
                      <a:endParaRPr lang="ru-RU" sz="12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АУП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</a:rPr>
                        <a:t> – 23 800(по </a:t>
                      </a:r>
                      <a:r>
                        <a:rPr lang="ru-RU" sz="1200" baseline="0" dirty="0" err="1" smtClean="0">
                          <a:solidFill>
                            <a:schemeClr val="tx1"/>
                          </a:solidFill>
                        </a:rPr>
                        <a:t>шт.расп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  <a:p>
                      <a:r>
                        <a:rPr lang="ru-RU" sz="1200" baseline="0" dirty="0" smtClean="0">
                          <a:solidFill>
                            <a:schemeClr val="tx1"/>
                          </a:solidFill>
                        </a:rPr>
                        <a:t>+ </a:t>
                      </a:r>
                      <a:r>
                        <a:rPr lang="ru-RU" sz="1200" baseline="0" dirty="0" err="1" smtClean="0">
                          <a:solidFill>
                            <a:schemeClr val="tx1"/>
                          </a:solidFill>
                        </a:rPr>
                        <a:t>трен.нагрузки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</a:rPr>
                        <a:t> =64 616</a:t>
                      </a:r>
                    </a:p>
                    <a:p>
                      <a:r>
                        <a:rPr lang="ru-RU" sz="1200" baseline="0" dirty="0" err="1" smtClean="0">
                          <a:solidFill>
                            <a:schemeClr val="tx1"/>
                          </a:solidFill>
                        </a:rPr>
                        <a:t>Трен.состав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</a:rPr>
                        <a:t>  13 ч– (нагрузки+ </a:t>
                      </a:r>
                      <a:r>
                        <a:rPr lang="ru-RU" sz="1200" baseline="0" dirty="0" err="1" smtClean="0">
                          <a:solidFill>
                            <a:schemeClr val="tx1"/>
                          </a:solidFill>
                        </a:rPr>
                        <a:t>ВКС+премии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</a:rPr>
                        <a:t>)=57 299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Руководитель – 31 000(оклад)     </a:t>
                      </a:r>
                      <a:r>
                        <a:rPr lang="ru-RU" sz="1300" dirty="0" err="1" smtClean="0"/>
                        <a:t>ср.ЗП</a:t>
                      </a:r>
                      <a:r>
                        <a:rPr lang="ru-RU" sz="1300" baseline="0" dirty="0" smtClean="0"/>
                        <a:t> = 40 362,78</a:t>
                      </a:r>
                    </a:p>
                    <a:p>
                      <a:r>
                        <a:rPr lang="ru-RU" sz="1300" baseline="0" dirty="0" smtClean="0"/>
                        <a:t>АУП (2 </a:t>
                      </a:r>
                      <a:r>
                        <a:rPr lang="ru-RU" sz="1300" baseline="0" dirty="0" err="1" smtClean="0"/>
                        <a:t>сотр</a:t>
                      </a:r>
                      <a:r>
                        <a:rPr lang="ru-RU" sz="1300" baseline="0" dirty="0" smtClean="0"/>
                        <a:t>)– 24 800 (оклад)                </a:t>
                      </a:r>
                      <a:r>
                        <a:rPr lang="ru-RU" sz="1300" baseline="0" dirty="0" err="1" smtClean="0"/>
                        <a:t>Ср.ЗП</a:t>
                      </a:r>
                      <a:r>
                        <a:rPr lang="ru-RU" sz="1300" baseline="0" dirty="0" smtClean="0"/>
                        <a:t>.- 28 749,79</a:t>
                      </a:r>
                    </a:p>
                    <a:p>
                      <a:r>
                        <a:rPr lang="ru-RU" sz="1300" baseline="0" dirty="0" err="1" smtClean="0"/>
                        <a:t>Тренер.состав</a:t>
                      </a:r>
                      <a:r>
                        <a:rPr lang="ru-RU" sz="1300" baseline="0" dirty="0" smtClean="0"/>
                        <a:t>+ методист(14ч)- 18 382 (оклад) + ВКС + </a:t>
                      </a:r>
                      <a:r>
                        <a:rPr lang="ru-RU" sz="1300" baseline="0" dirty="0" err="1" smtClean="0"/>
                        <a:t>кв.премии</a:t>
                      </a:r>
                      <a:r>
                        <a:rPr lang="ru-RU" sz="1300" baseline="0" dirty="0" smtClean="0"/>
                        <a:t>=67 546</a:t>
                      </a:r>
                      <a:endParaRPr lang="ru-RU" sz="1300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4826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Осуществление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200" baseline="0" dirty="0" err="1" smtClean="0">
                          <a:solidFill>
                            <a:schemeClr val="tx1"/>
                          </a:solidFill>
                        </a:rPr>
                        <a:t>деят-ти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</a:rPr>
                        <a:t> на базе др. </a:t>
                      </a:r>
                      <a:r>
                        <a:rPr lang="ru-RU" sz="1200" baseline="0" dirty="0" err="1" smtClean="0">
                          <a:solidFill>
                            <a:schemeClr val="tx1"/>
                          </a:solidFill>
                        </a:rPr>
                        <a:t>спорт.объектов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</a:rPr>
                        <a:t>: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4826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КСК «Олимп»                              ул.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</a:rPr>
                        <a:t>Чистопольская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</a:rPr>
                        <a:t>, 65а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Договор оказания услуг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Договор оказания услуг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Договор оказания услуг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4826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200" dirty="0" err="1" smtClean="0">
                          <a:solidFill>
                            <a:schemeClr val="tx1"/>
                          </a:solidFill>
                        </a:rPr>
                        <a:t>Пл.б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. «Казаньоргсинтез»              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</a:rPr>
                        <a:t>пр.Х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. Ямашева,7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Частично договор аренды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Частично договор аренды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Частично договор аренды (частично)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</a:rPr>
                        <a:t> , </a:t>
                      </a:r>
                      <a:r>
                        <a:rPr lang="ru-RU" sz="1200" baseline="0" dirty="0" err="1" smtClean="0">
                          <a:solidFill>
                            <a:schemeClr val="tx1"/>
                          </a:solidFill>
                        </a:rPr>
                        <a:t>Лизензирован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2437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СОК «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</a:rPr>
                        <a:t>Ватан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» СШ «Волна»             ул. Бондаренко,2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Договор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</a:rPr>
                        <a:t>безвозмезного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 пользования № 3/96 от 20.09.2021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Договор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</a:rPr>
                        <a:t>безвозмезного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 пользования № 3/96 от 20.09.2021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Договор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</a:rPr>
                        <a:t>безвозмезного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 пользования № 3/96 от 20.09.2021    Лицензирован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2437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ФСО «СШОР « Авиатор»              ул. О.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</a:rPr>
                        <a:t> Кошевого, 19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Договор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</a:rPr>
                        <a:t>безвозмезного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 пользования № 3/66 от 28.04.21</a:t>
                      </a: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Договор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</a:rPr>
                        <a:t>безвозмезного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 пользования № 3/66 от 28.04.21</a:t>
                      </a: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Договор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</a:rPr>
                        <a:t>безвозмезного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 пользования № 3/66 от 28.04.21        Лицензирован</a:t>
                      </a: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4536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Кол-во проверок и штрафов, нарушений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</a:rPr>
                        <a:t> проверка – Комитет по услугам и закупкам. Без штрафов.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32140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429;p11"/>
          <p:cNvSpPr/>
          <p:nvPr/>
        </p:nvSpPr>
        <p:spPr>
          <a:xfrm rot="16200000">
            <a:off x="-2506777" y="2504023"/>
            <a:ext cx="5406338" cy="398289"/>
          </a:xfrm>
          <a:prstGeom prst="rect">
            <a:avLst/>
          </a:prstGeom>
          <a:solidFill>
            <a:srgbClr val="2E75B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15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27" name="Google Shape;427;p11"/>
          <p:cNvSpPr/>
          <p:nvPr/>
        </p:nvSpPr>
        <p:spPr>
          <a:xfrm>
            <a:off x="394273" y="22349"/>
            <a:ext cx="8856983" cy="5458182"/>
          </a:xfrm>
          <a:prstGeom prst="parallelogram">
            <a:avLst>
              <a:gd name="adj" fmla="val 38434"/>
            </a:avLst>
          </a:prstGeom>
          <a:gradFill>
            <a:gsLst>
              <a:gs pos="0">
                <a:srgbClr val="5F9DD6">
                  <a:alpha val="69803"/>
                </a:srgbClr>
              </a:gs>
              <a:gs pos="15753">
                <a:srgbClr val="5F9DD6">
                  <a:alpha val="69803"/>
                </a:srgbClr>
              </a:gs>
              <a:gs pos="28000">
                <a:srgbClr val="5F9DD6">
                  <a:alpha val="60000"/>
                </a:srgbClr>
              </a:gs>
              <a:gs pos="41101">
                <a:srgbClr val="78ADDC">
                  <a:alpha val="49803"/>
                </a:srgbClr>
              </a:gs>
              <a:gs pos="51369">
                <a:srgbClr val="8BB8E1">
                  <a:alpha val="40000"/>
                </a:srgbClr>
              </a:gs>
              <a:gs pos="61000">
                <a:srgbClr val="9CC2E5">
                  <a:alpha val="29803"/>
                </a:srgbClr>
              </a:gs>
              <a:gs pos="75000">
                <a:srgbClr val="BBD6EE">
                  <a:alpha val="29803"/>
                </a:srgbClr>
              </a:gs>
              <a:gs pos="90000">
                <a:srgbClr val="CBDFF2">
                  <a:alpha val="14901"/>
                </a:srgbClr>
              </a:gs>
              <a:gs pos="100000">
                <a:srgbClr val="CBDFF2">
                  <a:alpha val="14901"/>
                </a:srgbClr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44871" y="186567"/>
            <a:ext cx="4931158" cy="3939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0000"/>
              </a:lnSpc>
            </a:pPr>
            <a:r>
              <a:rPr lang="ru-RU" sz="2800" b="1" dirty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Данные АИС «Мой спорт»</a:t>
            </a:r>
          </a:p>
        </p:txBody>
      </p:sp>
      <p:grpSp>
        <p:nvGrpSpPr>
          <p:cNvPr id="32" name="Google Shape;436;p11"/>
          <p:cNvGrpSpPr/>
          <p:nvPr/>
        </p:nvGrpSpPr>
        <p:grpSpPr>
          <a:xfrm>
            <a:off x="112284" y="5058545"/>
            <a:ext cx="9031716" cy="341136"/>
            <a:chOff x="334985" y="6412040"/>
            <a:chExt cx="11878137" cy="324891"/>
          </a:xfrm>
        </p:grpSpPr>
        <p:sp>
          <p:nvSpPr>
            <p:cNvPr id="33" name="Google Shape;437;p11"/>
            <p:cNvSpPr txBox="1"/>
            <p:nvPr/>
          </p:nvSpPr>
          <p:spPr>
            <a:xfrm>
              <a:off x="334985" y="6531786"/>
              <a:ext cx="1312752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4" name="Google Shape;438;p11"/>
            <p:cNvSpPr txBox="1"/>
            <p:nvPr/>
          </p:nvSpPr>
          <p:spPr>
            <a:xfrm>
              <a:off x="1783546" y="6531785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dirty="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 dirty="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5" name="Google Shape;439;p11"/>
            <p:cNvSpPr txBox="1"/>
            <p:nvPr/>
          </p:nvSpPr>
          <p:spPr>
            <a:xfrm>
              <a:off x="3340743" y="6531784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6" name="Google Shape;440;p11"/>
            <p:cNvSpPr txBox="1"/>
            <p:nvPr/>
          </p:nvSpPr>
          <p:spPr>
            <a:xfrm>
              <a:off x="4825500" y="6527111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7" name="Google Shape;441;p11"/>
            <p:cNvSpPr txBox="1"/>
            <p:nvPr/>
          </p:nvSpPr>
          <p:spPr>
            <a:xfrm>
              <a:off x="6274061" y="6527110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8" name="Google Shape;442;p11"/>
            <p:cNvSpPr txBox="1"/>
            <p:nvPr/>
          </p:nvSpPr>
          <p:spPr>
            <a:xfrm>
              <a:off x="7831258" y="6527109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9" name="Google Shape;443;p11"/>
            <p:cNvSpPr txBox="1"/>
            <p:nvPr/>
          </p:nvSpPr>
          <p:spPr>
            <a:xfrm>
              <a:off x="9297909" y="6527109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0" name="Google Shape;444;p11"/>
            <p:cNvSpPr txBox="1"/>
            <p:nvPr/>
          </p:nvSpPr>
          <p:spPr>
            <a:xfrm>
              <a:off x="10746471" y="6527108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1" name="Google Shape;445;p11"/>
            <p:cNvSpPr txBox="1"/>
            <p:nvPr/>
          </p:nvSpPr>
          <p:spPr>
            <a:xfrm>
              <a:off x="1576072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2" name="Google Shape;446;p11"/>
            <p:cNvSpPr txBox="1"/>
            <p:nvPr/>
          </p:nvSpPr>
          <p:spPr>
            <a:xfrm>
              <a:off x="3128451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3" name="Google Shape;447;p11"/>
            <p:cNvSpPr txBox="1"/>
            <p:nvPr/>
          </p:nvSpPr>
          <p:spPr>
            <a:xfrm>
              <a:off x="463311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4" name="Google Shape;448;p11"/>
            <p:cNvSpPr txBox="1"/>
            <p:nvPr/>
          </p:nvSpPr>
          <p:spPr>
            <a:xfrm>
              <a:off x="608167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5" name="Google Shape;449;p11"/>
            <p:cNvSpPr txBox="1"/>
            <p:nvPr/>
          </p:nvSpPr>
          <p:spPr>
            <a:xfrm>
              <a:off x="7634334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6" name="Google Shape;450;p11"/>
            <p:cNvSpPr txBox="1"/>
            <p:nvPr/>
          </p:nvSpPr>
          <p:spPr>
            <a:xfrm>
              <a:off x="9123626" y="6412040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7" name="Google Shape;451;p11"/>
            <p:cNvSpPr txBox="1"/>
            <p:nvPr/>
          </p:nvSpPr>
          <p:spPr>
            <a:xfrm>
              <a:off x="10568378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0" t="9992" b="5512"/>
          <a:stretch/>
        </p:blipFill>
        <p:spPr bwMode="auto">
          <a:xfrm>
            <a:off x="427930" y="658911"/>
            <a:ext cx="8464550" cy="4201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39303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429;p11"/>
          <p:cNvSpPr/>
          <p:nvPr/>
        </p:nvSpPr>
        <p:spPr>
          <a:xfrm rot="16200000">
            <a:off x="-2506777" y="2504023"/>
            <a:ext cx="5406338" cy="398289"/>
          </a:xfrm>
          <a:prstGeom prst="rect">
            <a:avLst/>
          </a:prstGeom>
          <a:solidFill>
            <a:srgbClr val="2E75B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15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27" name="Google Shape;427;p11"/>
          <p:cNvSpPr/>
          <p:nvPr/>
        </p:nvSpPr>
        <p:spPr>
          <a:xfrm>
            <a:off x="394273" y="22349"/>
            <a:ext cx="8856983" cy="5458182"/>
          </a:xfrm>
          <a:prstGeom prst="parallelogram">
            <a:avLst>
              <a:gd name="adj" fmla="val 38434"/>
            </a:avLst>
          </a:prstGeom>
          <a:gradFill>
            <a:gsLst>
              <a:gs pos="0">
                <a:srgbClr val="5F9DD6">
                  <a:alpha val="69803"/>
                </a:srgbClr>
              </a:gs>
              <a:gs pos="15753">
                <a:srgbClr val="5F9DD6">
                  <a:alpha val="69803"/>
                </a:srgbClr>
              </a:gs>
              <a:gs pos="28000">
                <a:srgbClr val="5F9DD6">
                  <a:alpha val="60000"/>
                </a:srgbClr>
              </a:gs>
              <a:gs pos="41101">
                <a:srgbClr val="78ADDC">
                  <a:alpha val="49803"/>
                </a:srgbClr>
              </a:gs>
              <a:gs pos="51369">
                <a:srgbClr val="8BB8E1">
                  <a:alpha val="40000"/>
                </a:srgbClr>
              </a:gs>
              <a:gs pos="61000">
                <a:srgbClr val="9CC2E5">
                  <a:alpha val="29803"/>
                </a:srgbClr>
              </a:gs>
              <a:gs pos="75000">
                <a:srgbClr val="BBD6EE">
                  <a:alpha val="29803"/>
                </a:srgbClr>
              </a:gs>
              <a:gs pos="90000">
                <a:srgbClr val="CBDFF2">
                  <a:alpha val="14901"/>
                </a:srgbClr>
              </a:gs>
              <a:gs pos="100000">
                <a:srgbClr val="CBDFF2">
                  <a:alpha val="14901"/>
                </a:srgbClr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85750" lvl="0" indent="-285750">
              <a:buFont typeface="Wingdings" pitchFamily="2" charset="2"/>
              <a:buChar char="v"/>
            </a:pPr>
            <a:r>
              <a:rPr lang="ru-RU" sz="1600" dirty="0">
                <a:ea typeface="Calibri" panose="020F0502020204030204"/>
                <a:cs typeface="Calibri" panose="020F0502020204030204"/>
                <a:sym typeface="Calibri" panose="020F0502020204030204"/>
              </a:rPr>
              <a:t>Укрепить позиции ведущих спортсменов в составе сборной России по плаванию.</a:t>
            </a:r>
          </a:p>
          <a:p>
            <a:pPr marL="285750" lvl="0" indent="-285750">
              <a:buFont typeface="Wingdings" pitchFamily="2" charset="2"/>
              <a:buChar char="v"/>
            </a:pPr>
            <a:r>
              <a:rPr lang="ru-RU" sz="1600" dirty="0">
                <a:ea typeface="Calibri" panose="020F0502020204030204"/>
                <a:cs typeface="Calibri" panose="020F0502020204030204"/>
                <a:sym typeface="Calibri" panose="020F0502020204030204"/>
              </a:rPr>
              <a:t>Взять на особый контроль ведущих спортсменов и выполнимость запланированных результатов.</a:t>
            </a:r>
          </a:p>
          <a:p>
            <a:pPr marL="285750" lvl="0" indent="-285750">
              <a:buFont typeface="Wingdings" pitchFamily="2" charset="2"/>
              <a:buChar char="v"/>
            </a:pPr>
            <a:r>
              <a:rPr lang="ru-RU" sz="1600" dirty="0">
                <a:ea typeface="Calibri" panose="020F0502020204030204"/>
                <a:cs typeface="Calibri" panose="020F0502020204030204"/>
                <a:sym typeface="Calibri" panose="020F0502020204030204"/>
              </a:rPr>
              <a:t>Нормализовать систему восстановительных процедур, для преодоления физических нагрузок.</a:t>
            </a:r>
          </a:p>
          <a:p>
            <a:pPr marL="285750" lvl="0" indent="-285750">
              <a:buFont typeface="Wingdings" pitchFamily="2" charset="2"/>
              <a:buChar char="v"/>
            </a:pPr>
            <a:r>
              <a:rPr lang="ru-RU" sz="1600" dirty="0">
                <a:ea typeface="Calibri" panose="020F0502020204030204"/>
                <a:cs typeface="Calibri" panose="020F0502020204030204"/>
                <a:sym typeface="Calibri" panose="020F0502020204030204"/>
              </a:rPr>
              <a:t>- отбор детей для систематических специализированных занятий из числа обученных и прошедших контрольные испытания детей 2016-17 г.р.</a:t>
            </a:r>
          </a:p>
          <a:p>
            <a:pPr marL="285750" lvl="0" indent="-285750">
              <a:buFont typeface="Wingdings" pitchFamily="2" charset="2"/>
              <a:buChar char="v"/>
            </a:pPr>
            <a:r>
              <a:rPr lang="ru-RU" sz="1600" dirty="0">
                <a:ea typeface="Calibri" panose="020F0502020204030204"/>
                <a:cs typeface="Calibri" panose="020F0502020204030204"/>
                <a:sym typeface="Calibri" panose="020F0502020204030204"/>
              </a:rPr>
              <a:t>обеспечить сохранность контингента в тренировочных группах не </a:t>
            </a:r>
            <a:r>
              <a:rPr lang="ru-RU" sz="1600" dirty="0" smtClean="0">
                <a:ea typeface="Calibri" panose="020F0502020204030204"/>
                <a:cs typeface="Calibri" panose="020F0502020204030204"/>
                <a:sym typeface="Calibri" panose="020F0502020204030204"/>
              </a:rPr>
              <a:t>менее 70%</a:t>
            </a:r>
            <a:endParaRPr lang="ru-RU" sz="1600" dirty="0"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285750" lvl="0" indent="-285750">
              <a:buFont typeface="Wingdings" pitchFamily="2" charset="2"/>
              <a:buChar char="v"/>
            </a:pPr>
            <a:r>
              <a:rPr lang="ru-RU" sz="1600" dirty="0" smtClean="0">
                <a:ea typeface="Calibri" panose="020F0502020204030204"/>
                <a:cs typeface="Calibri" panose="020F0502020204030204"/>
                <a:sym typeface="Calibri" panose="020F0502020204030204"/>
              </a:rPr>
              <a:t>Регулярные </a:t>
            </a:r>
            <a:r>
              <a:rPr lang="ru-RU" sz="1600" dirty="0">
                <a:ea typeface="Calibri" panose="020F0502020204030204"/>
                <a:cs typeface="Calibri" panose="020F0502020204030204"/>
                <a:sym typeface="Calibri" panose="020F0502020204030204"/>
              </a:rPr>
              <a:t>проведения  родительских собраний.</a:t>
            </a:r>
          </a:p>
          <a:p>
            <a:pPr marL="285750" lvl="0" indent="-285750">
              <a:buFont typeface="Wingdings" pitchFamily="2" charset="2"/>
              <a:buChar char="v"/>
            </a:pPr>
            <a:r>
              <a:rPr lang="ru-RU" sz="1600" dirty="0">
                <a:ea typeface="Calibri" panose="020F0502020204030204"/>
                <a:cs typeface="Calibri" panose="020F0502020204030204"/>
                <a:sym typeface="Calibri" panose="020F0502020204030204"/>
              </a:rPr>
              <a:t>Привлечение к тренерской работе молодых специалистов.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944871" y="186567"/>
            <a:ext cx="3765774" cy="3939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0000"/>
              </a:lnSpc>
            </a:pPr>
            <a:r>
              <a:rPr lang="ru-RU" sz="2800" b="1" dirty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Задачи на </a:t>
            </a:r>
            <a:r>
              <a:rPr lang="ru-RU" sz="2800" b="1" dirty="0" smtClean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2024 </a:t>
            </a:r>
            <a:r>
              <a:rPr lang="ru-RU" sz="2800" b="1" dirty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год:</a:t>
            </a:r>
          </a:p>
        </p:txBody>
      </p:sp>
      <p:grpSp>
        <p:nvGrpSpPr>
          <p:cNvPr id="32" name="Google Shape;436;p11"/>
          <p:cNvGrpSpPr/>
          <p:nvPr/>
        </p:nvGrpSpPr>
        <p:grpSpPr>
          <a:xfrm>
            <a:off x="112284" y="5058545"/>
            <a:ext cx="9031716" cy="341136"/>
            <a:chOff x="334985" y="6412040"/>
            <a:chExt cx="11878137" cy="324891"/>
          </a:xfrm>
        </p:grpSpPr>
        <p:sp>
          <p:nvSpPr>
            <p:cNvPr id="33" name="Google Shape;437;p11"/>
            <p:cNvSpPr txBox="1"/>
            <p:nvPr/>
          </p:nvSpPr>
          <p:spPr>
            <a:xfrm>
              <a:off x="334985" y="6531786"/>
              <a:ext cx="1312752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4" name="Google Shape;438;p11"/>
            <p:cNvSpPr txBox="1"/>
            <p:nvPr/>
          </p:nvSpPr>
          <p:spPr>
            <a:xfrm>
              <a:off x="1783546" y="6531785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dirty="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 dirty="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5" name="Google Shape;439;p11"/>
            <p:cNvSpPr txBox="1"/>
            <p:nvPr/>
          </p:nvSpPr>
          <p:spPr>
            <a:xfrm>
              <a:off x="3340743" y="6531784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6" name="Google Shape;440;p11"/>
            <p:cNvSpPr txBox="1"/>
            <p:nvPr/>
          </p:nvSpPr>
          <p:spPr>
            <a:xfrm>
              <a:off x="4825500" y="6527111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7" name="Google Shape;441;p11"/>
            <p:cNvSpPr txBox="1"/>
            <p:nvPr/>
          </p:nvSpPr>
          <p:spPr>
            <a:xfrm>
              <a:off x="6274061" y="6527110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8" name="Google Shape;442;p11"/>
            <p:cNvSpPr txBox="1"/>
            <p:nvPr/>
          </p:nvSpPr>
          <p:spPr>
            <a:xfrm>
              <a:off x="7831258" y="6527109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9" name="Google Shape;443;p11"/>
            <p:cNvSpPr txBox="1"/>
            <p:nvPr/>
          </p:nvSpPr>
          <p:spPr>
            <a:xfrm>
              <a:off x="9297909" y="6527109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0" name="Google Shape;444;p11"/>
            <p:cNvSpPr txBox="1"/>
            <p:nvPr/>
          </p:nvSpPr>
          <p:spPr>
            <a:xfrm>
              <a:off x="10746471" y="6527108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1" name="Google Shape;445;p11"/>
            <p:cNvSpPr txBox="1"/>
            <p:nvPr/>
          </p:nvSpPr>
          <p:spPr>
            <a:xfrm>
              <a:off x="1576072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2" name="Google Shape;446;p11"/>
            <p:cNvSpPr txBox="1"/>
            <p:nvPr/>
          </p:nvSpPr>
          <p:spPr>
            <a:xfrm>
              <a:off x="3128451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3" name="Google Shape;447;p11"/>
            <p:cNvSpPr txBox="1"/>
            <p:nvPr/>
          </p:nvSpPr>
          <p:spPr>
            <a:xfrm>
              <a:off x="463311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4" name="Google Shape;448;p11"/>
            <p:cNvSpPr txBox="1"/>
            <p:nvPr/>
          </p:nvSpPr>
          <p:spPr>
            <a:xfrm>
              <a:off x="608167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5" name="Google Shape;449;p11"/>
            <p:cNvSpPr txBox="1"/>
            <p:nvPr/>
          </p:nvSpPr>
          <p:spPr>
            <a:xfrm>
              <a:off x="7634334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6" name="Google Shape;450;p11"/>
            <p:cNvSpPr txBox="1"/>
            <p:nvPr/>
          </p:nvSpPr>
          <p:spPr>
            <a:xfrm>
              <a:off x="9123626" y="6412040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7" name="Google Shape;451;p11"/>
            <p:cNvSpPr txBox="1"/>
            <p:nvPr/>
          </p:nvSpPr>
          <p:spPr>
            <a:xfrm>
              <a:off x="10568378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711078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429;p11"/>
          <p:cNvSpPr/>
          <p:nvPr/>
        </p:nvSpPr>
        <p:spPr>
          <a:xfrm rot="16200000">
            <a:off x="-2506777" y="2504023"/>
            <a:ext cx="5406338" cy="398289"/>
          </a:xfrm>
          <a:prstGeom prst="rect">
            <a:avLst/>
          </a:prstGeom>
          <a:solidFill>
            <a:srgbClr val="2E75B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15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27" name="Google Shape;427;p11"/>
          <p:cNvSpPr/>
          <p:nvPr/>
        </p:nvSpPr>
        <p:spPr>
          <a:xfrm>
            <a:off x="394273" y="22349"/>
            <a:ext cx="8856983" cy="5458182"/>
          </a:xfrm>
          <a:prstGeom prst="parallelogram">
            <a:avLst>
              <a:gd name="adj" fmla="val 38434"/>
            </a:avLst>
          </a:prstGeom>
          <a:gradFill>
            <a:gsLst>
              <a:gs pos="0">
                <a:srgbClr val="5F9DD6">
                  <a:alpha val="69803"/>
                </a:srgbClr>
              </a:gs>
              <a:gs pos="15753">
                <a:srgbClr val="5F9DD6">
                  <a:alpha val="69803"/>
                </a:srgbClr>
              </a:gs>
              <a:gs pos="28000">
                <a:srgbClr val="5F9DD6">
                  <a:alpha val="60000"/>
                </a:srgbClr>
              </a:gs>
              <a:gs pos="41101">
                <a:srgbClr val="78ADDC">
                  <a:alpha val="49803"/>
                </a:srgbClr>
              </a:gs>
              <a:gs pos="51369">
                <a:srgbClr val="8BB8E1">
                  <a:alpha val="40000"/>
                </a:srgbClr>
              </a:gs>
              <a:gs pos="61000">
                <a:srgbClr val="9CC2E5">
                  <a:alpha val="29803"/>
                </a:srgbClr>
              </a:gs>
              <a:gs pos="75000">
                <a:srgbClr val="BBD6EE">
                  <a:alpha val="29803"/>
                </a:srgbClr>
              </a:gs>
              <a:gs pos="90000">
                <a:srgbClr val="CBDFF2">
                  <a:alpha val="14901"/>
                </a:srgbClr>
              </a:gs>
              <a:gs pos="100000">
                <a:srgbClr val="CBDFF2">
                  <a:alpha val="14901"/>
                </a:srgbClr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44871" y="186567"/>
            <a:ext cx="4841390" cy="3939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0000"/>
              </a:lnSpc>
            </a:pPr>
            <a:r>
              <a:rPr lang="ru-RU" sz="2800" b="1" dirty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Статистические данные </a:t>
            </a:r>
          </a:p>
        </p:txBody>
      </p:sp>
      <p:grpSp>
        <p:nvGrpSpPr>
          <p:cNvPr id="32" name="Google Shape;436;p11"/>
          <p:cNvGrpSpPr/>
          <p:nvPr/>
        </p:nvGrpSpPr>
        <p:grpSpPr>
          <a:xfrm>
            <a:off x="112284" y="5058545"/>
            <a:ext cx="9031716" cy="341136"/>
            <a:chOff x="334985" y="6412040"/>
            <a:chExt cx="11878137" cy="324891"/>
          </a:xfrm>
        </p:grpSpPr>
        <p:sp>
          <p:nvSpPr>
            <p:cNvPr id="33" name="Google Shape;437;p11"/>
            <p:cNvSpPr txBox="1"/>
            <p:nvPr/>
          </p:nvSpPr>
          <p:spPr>
            <a:xfrm>
              <a:off x="334985" y="6531786"/>
              <a:ext cx="1312752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4" name="Google Shape;438;p11"/>
            <p:cNvSpPr txBox="1"/>
            <p:nvPr/>
          </p:nvSpPr>
          <p:spPr>
            <a:xfrm>
              <a:off x="1783546" y="6531785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dirty="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 dirty="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5" name="Google Shape;439;p11"/>
            <p:cNvSpPr txBox="1"/>
            <p:nvPr/>
          </p:nvSpPr>
          <p:spPr>
            <a:xfrm>
              <a:off x="3340743" y="6531784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6" name="Google Shape;440;p11"/>
            <p:cNvSpPr txBox="1"/>
            <p:nvPr/>
          </p:nvSpPr>
          <p:spPr>
            <a:xfrm>
              <a:off x="4825500" y="6527111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7" name="Google Shape;441;p11"/>
            <p:cNvSpPr txBox="1"/>
            <p:nvPr/>
          </p:nvSpPr>
          <p:spPr>
            <a:xfrm>
              <a:off x="6274061" y="6527110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8" name="Google Shape;442;p11"/>
            <p:cNvSpPr txBox="1"/>
            <p:nvPr/>
          </p:nvSpPr>
          <p:spPr>
            <a:xfrm>
              <a:off x="7831258" y="6527109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9" name="Google Shape;443;p11"/>
            <p:cNvSpPr txBox="1"/>
            <p:nvPr/>
          </p:nvSpPr>
          <p:spPr>
            <a:xfrm>
              <a:off x="9297909" y="6527109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0" name="Google Shape;444;p11"/>
            <p:cNvSpPr txBox="1"/>
            <p:nvPr/>
          </p:nvSpPr>
          <p:spPr>
            <a:xfrm>
              <a:off x="10746471" y="6527108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1" name="Google Shape;445;p11"/>
            <p:cNvSpPr txBox="1"/>
            <p:nvPr/>
          </p:nvSpPr>
          <p:spPr>
            <a:xfrm>
              <a:off x="1576072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2" name="Google Shape;446;p11"/>
            <p:cNvSpPr txBox="1"/>
            <p:nvPr/>
          </p:nvSpPr>
          <p:spPr>
            <a:xfrm>
              <a:off x="3128451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3" name="Google Shape;447;p11"/>
            <p:cNvSpPr txBox="1"/>
            <p:nvPr/>
          </p:nvSpPr>
          <p:spPr>
            <a:xfrm>
              <a:off x="463311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4" name="Google Shape;448;p11"/>
            <p:cNvSpPr txBox="1"/>
            <p:nvPr/>
          </p:nvSpPr>
          <p:spPr>
            <a:xfrm>
              <a:off x="608167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5" name="Google Shape;449;p11"/>
            <p:cNvSpPr txBox="1"/>
            <p:nvPr/>
          </p:nvSpPr>
          <p:spPr>
            <a:xfrm>
              <a:off x="7634334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6" name="Google Shape;450;p11"/>
            <p:cNvSpPr txBox="1"/>
            <p:nvPr/>
          </p:nvSpPr>
          <p:spPr>
            <a:xfrm>
              <a:off x="9123626" y="6412040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7" name="Google Shape;451;p11"/>
            <p:cNvSpPr txBox="1"/>
            <p:nvPr/>
          </p:nvSpPr>
          <p:spPr>
            <a:xfrm>
              <a:off x="10568378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1908009"/>
              </p:ext>
            </p:extLst>
          </p:nvPr>
        </p:nvGraphicFramePr>
        <p:xfrm>
          <a:off x="457200" y="885733"/>
          <a:ext cx="8533308" cy="3326775"/>
        </p:xfrm>
        <a:graphic>
          <a:graphicData uri="http://schemas.openxmlformats.org/drawingml/2006/table">
            <a:tbl>
              <a:tblPr firstRow="1" firstCol="1" bandRow="1"/>
              <a:tblGrid>
                <a:gridCol w="533334"/>
                <a:gridCol w="4398760"/>
                <a:gridCol w="1033333"/>
                <a:gridCol w="1234553"/>
                <a:gridCol w="1333328"/>
              </a:tblGrid>
              <a:tr h="28690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 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r>
                        <a:rPr lang="ru-RU" sz="1300" dirty="0" smtClean="0">
                          <a:effectLst/>
                        </a:rPr>
                        <a:t>Информация по спортивным школам:</a:t>
                      </a:r>
                      <a:endParaRPr lang="ru-RU" sz="13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tx1"/>
                          </a:solidFill>
                          <a:effectLst/>
                        </a:rPr>
                        <a:t>2021</a:t>
                      </a:r>
                      <a:endParaRPr lang="ru-RU" sz="13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</a:rPr>
                        <a:t>2022</a:t>
                      </a:r>
                      <a:endParaRPr lang="ru-RU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chemeClr val="tx1"/>
                          </a:solidFill>
                        </a:rPr>
                        <a:t>2023</a:t>
                      </a:r>
                      <a:endParaRPr lang="ru-RU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03987">
                <a:tc rowSpan="7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1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Количество занимающихся (бюджет) – план/факт</a:t>
                      </a:r>
                      <a:endParaRPr lang="ru-RU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526</a:t>
                      </a:r>
                      <a:endParaRPr lang="ru-RU" sz="1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/>
                        <a:t>529</a:t>
                      </a:r>
                      <a:endParaRPr lang="ru-RU" sz="12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531</a:t>
                      </a:r>
                      <a:endParaRPr lang="ru-RU" sz="13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039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Количество занимающихся (</a:t>
                      </a:r>
                      <a:r>
                        <a:rPr lang="ru-RU" sz="1300" dirty="0" err="1">
                          <a:effectLst/>
                        </a:rPr>
                        <a:t>внебюджет</a:t>
                      </a:r>
                      <a:r>
                        <a:rPr lang="ru-RU" sz="1300" dirty="0">
                          <a:effectLst/>
                        </a:rPr>
                        <a:t>)</a:t>
                      </a:r>
                      <a:endParaRPr lang="ru-RU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0</a:t>
                      </a:r>
                      <a:endParaRPr lang="ru-RU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/>
                        <a:t>0</a:t>
                      </a:r>
                      <a:endParaRPr lang="ru-RU" sz="12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0</a:t>
                      </a:r>
                      <a:endParaRPr lang="ru-RU" sz="13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039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Количество видов спорта</a:t>
                      </a:r>
                      <a:endParaRPr lang="ru-RU" sz="1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1</a:t>
                      </a:r>
                      <a:endParaRPr lang="ru-RU" sz="1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/>
                        <a:t>1</a:t>
                      </a:r>
                      <a:endParaRPr lang="ru-RU" sz="12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1</a:t>
                      </a:r>
                      <a:endParaRPr lang="ru-RU" sz="13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039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Количество тренеров (штатные)</a:t>
                      </a:r>
                      <a:endParaRPr lang="ru-RU" sz="1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10</a:t>
                      </a:r>
                      <a:endParaRPr lang="ru-RU" sz="1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/>
                        <a:t>10</a:t>
                      </a:r>
                      <a:endParaRPr lang="ru-RU" sz="12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11</a:t>
                      </a:r>
                      <a:endParaRPr lang="ru-RU" sz="13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039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Количество тренеров (совмещение)</a:t>
                      </a:r>
                      <a:endParaRPr lang="ru-RU" sz="1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3</a:t>
                      </a:r>
                      <a:endParaRPr lang="ru-RU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/>
                        <a:t>3</a:t>
                      </a:r>
                      <a:endParaRPr lang="ru-RU" sz="12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3</a:t>
                      </a:r>
                      <a:endParaRPr lang="ru-RU" sz="13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039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Количество сборников РТ</a:t>
                      </a:r>
                      <a:endParaRPr lang="ru-RU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22</a:t>
                      </a:r>
                      <a:endParaRPr lang="ru-RU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/>
                        <a:t>23</a:t>
                      </a:r>
                      <a:endParaRPr lang="ru-RU" sz="12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23</a:t>
                      </a:r>
                      <a:endParaRPr lang="ru-RU" sz="13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039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Количество сборников РФ</a:t>
                      </a:r>
                      <a:endParaRPr lang="ru-RU" sz="1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3</a:t>
                      </a:r>
                      <a:endParaRPr lang="ru-RU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/>
                        <a:t>4</a:t>
                      </a:r>
                      <a:endParaRPr lang="ru-RU" sz="12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4</a:t>
                      </a:r>
                      <a:endParaRPr lang="ru-RU" sz="13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03987"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2</a:t>
                      </a:r>
                      <a:endParaRPr lang="ru-RU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Развитие адаптивного спорта </a:t>
                      </a:r>
                      <a:endParaRPr lang="ru-RU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0</a:t>
                      </a:r>
                      <a:endParaRPr lang="ru-RU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/>
                        <a:t>0</a:t>
                      </a:r>
                      <a:endParaRPr lang="ru-RU" sz="12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0</a:t>
                      </a:r>
                      <a:endParaRPr lang="ru-RU" sz="13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039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Количество инструкторов по АФК</a:t>
                      </a:r>
                      <a:endParaRPr lang="ru-RU" sz="1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2</a:t>
                      </a:r>
                      <a:endParaRPr lang="ru-RU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/>
                        <a:t>2</a:t>
                      </a:r>
                      <a:endParaRPr lang="ru-RU" sz="12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2</a:t>
                      </a:r>
                      <a:endParaRPr lang="ru-RU" sz="13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039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Количество детей с ОВЗ, занимающихся в учреждении</a:t>
                      </a:r>
                      <a:endParaRPr lang="ru-RU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0</a:t>
                      </a:r>
                      <a:endParaRPr lang="ru-RU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/>
                        <a:t>0</a:t>
                      </a:r>
                      <a:endParaRPr lang="ru-RU" sz="12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0</a:t>
                      </a:r>
                      <a:endParaRPr lang="ru-RU" sz="13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44226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429;p11"/>
          <p:cNvSpPr/>
          <p:nvPr/>
        </p:nvSpPr>
        <p:spPr>
          <a:xfrm rot="16200000">
            <a:off x="-2506777" y="2504023"/>
            <a:ext cx="5406338" cy="398289"/>
          </a:xfrm>
          <a:prstGeom prst="rect">
            <a:avLst/>
          </a:prstGeom>
          <a:solidFill>
            <a:srgbClr val="2E75B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15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27" name="Google Shape;427;p11"/>
          <p:cNvSpPr/>
          <p:nvPr/>
        </p:nvSpPr>
        <p:spPr>
          <a:xfrm>
            <a:off x="394273" y="22349"/>
            <a:ext cx="8856983" cy="5458182"/>
          </a:xfrm>
          <a:prstGeom prst="parallelogram">
            <a:avLst>
              <a:gd name="adj" fmla="val 38434"/>
            </a:avLst>
          </a:prstGeom>
          <a:gradFill>
            <a:gsLst>
              <a:gs pos="0">
                <a:srgbClr val="5F9DD6">
                  <a:alpha val="69803"/>
                </a:srgbClr>
              </a:gs>
              <a:gs pos="15753">
                <a:srgbClr val="5F9DD6">
                  <a:alpha val="69803"/>
                </a:srgbClr>
              </a:gs>
              <a:gs pos="28000">
                <a:srgbClr val="5F9DD6">
                  <a:alpha val="60000"/>
                </a:srgbClr>
              </a:gs>
              <a:gs pos="41101">
                <a:srgbClr val="78ADDC">
                  <a:alpha val="49803"/>
                </a:srgbClr>
              </a:gs>
              <a:gs pos="51369">
                <a:srgbClr val="8BB8E1">
                  <a:alpha val="40000"/>
                </a:srgbClr>
              </a:gs>
              <a:gs pos="61000">
                <a:srgbClr val="9CC2E5">
                  <a:alpha val="29803"/>
                </a:srgbClr>
              </a:gs>
              <a:gs pos="75000">
                <a:srgbClr val="BBD6EE">
                  <a:alpha val="29803"/>
                </a:srgbClr>
              </a:gs>
              <a:gs pos="90000">
                <a:srgbClr val="CBDFF2">
                  <a:alpha val="14901"/>
                </a:srgbClr>
              </a:gs>
              <a:gs pos="100000">
                <a:srgbClr val="CBDFF2">
                  <a:alpha val="14901"/>
                </a:srgbClr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grpSp>
        <p:nvGrpSpPr>
          <p:cNvPr id="32" name="Google Shape;436;p11"/>
          <p:cNvGrpSpPr/>
          <p:nvPr/>
        </p:nvGrpSpPr>
        <p:grpSpPr>
          <a:xfrm>
            <a:off x="112284" y="5058545"/>
            <a:ext cx="9031716" cy="341136"/>
            <a:chOff x="334985" y="6412040"/>
            <a:chExt cx="11878137" cy="324891"/>
          </a:xfrm>
        </p:grpSpPr>
        <p:sp>
          <p:nvSpPr>
            <p:cNvPr id="33" name="Google Shape;437;p11"/>
            <p:cNvSpPr txBox="1"/>
            <p:nvPr/>
          </p:nvSpPr>
          <p:spPr>
            <a:xfrm>
              <a:off x="334985" y="6531786"/>
              <a:ext cx="1312752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4" name="Google Shape;438;p11"/>
            <p:cNvSpPr txBox="1"/>
            <p:nvPr/>
          </p:nvSpPr>
          <p:spPr>
            <a:xfrm>
              <a:off x="1783546" y="6531785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dirty="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 dirty="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5" name="Google Shape;439;p11"/>
            <p:cNvSpPr txBox="1"/>
            <p:nvPr/>
          </p:nvSpPr>
          <p:spPr>
            <a:xfrm>
              <a:off x="3340743" y="6531784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6" name="Google Shape;440;p11"/>
            <p:cNvSpPr txBox="1"/>
            <p:nvPr/>
          </p:nvSpPr>
          <p:spPr>
            <a:xfrm>
              <a:off x="4825500" y="6527111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7" name="Google Shape;441;p11"/>
            <p:cNvSpPr txBox="1"/>
            <p:nvPr/>
          </p:nvSpPr>
          <p:spPr>
            <a:xfrm>
              <a:off x="6274061" y="6527110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8" name="Google Shape;442;p11"/>
            <p:cNvSpPr txBox="1"/>
            <p:nvPr/>
          </p:nvSpPr>
          <p:spPr>
            <a:xfrm>
              <a:off x="7831258" y="6527109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9" name="Google Shape;443;p11"/>
            <p:cNvSpPr txBox="1"/>
            <p:nvPr/>
          </p:nvSpPr>
          <p:spPr>
            <a:xfrm>
              <a:off x="9297909" y="6527109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0" name="Google Shape;444;p11"/>
            <p:cNvSpPr txBox="1"/>
            <p:nvPr/>
          </p:nvSpPr>
          <p:spPr>
            <a:xfrm>
              <a:off x="10746471" y="6527108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1" name="Google Shape;445;p11"/>
            <p:cNvSpPr txBox="1"/>
            <p:nvPr/>
          </p:nvSpPr>
          <p:spPr>
            <a:xfrm>
              <a:off x="1576072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2" name="Google Shape;446;p11"/>
            <p:cNvSpPr txBox="1"/>
            <p:nvPr/>
          </p:nvSpPr>
          <p:spPr>
            <a:xfrm>
              <a:off x="3128451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3" name="Google Shape;447;p11"/>
            <p:cNvSpPr txBox="1"/>
            <p:nvPr/>
          </p:nvSpPr>
          <p:spPr>
            <a:xfrm>
              <a:off x="463311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4" name="Google Shape;448;p11"/>
            <p:cNvSpPr txBox="1"/>
            <p:nvPr/>
          </p:nvSpPr>
          <p:spPr>
            <a:xfrm>
              <a:off x="608167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5" name="Google Shape;449;p11"/>
            <p:cNvSpPr txBox="1"/>
            <p:nvPr/>
          </p:nvSpPr>
          <p:spPr>
            <a:xfrm>
              <a:off x="7634334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6" name="Google Shape;450;p11"/>
            <p:cNvSpPr txBox="1"/>
            <p:nvPr/>
          </p:nvSpPr>
          <p:spPr>
            <a:xfrm>
              <a:off x="9123626" y="6412040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7" name="Google Shape;451;p11"/>
            <p:cNvSpPr txBox="1"/>
            <p:nvPr/>
          </p:nvSpPr>
          <p:spPr>
            <a:xfrm>
              <a:off x="10568378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6344940"/>
              </p:ext>
            </p:extLst>
          </p:nvPr>
        </p:nvGraphicFramePr>
        <p:xfrm>
          <a:off x="457200" y="507697"/>
          <a:ext cx="8280920" cy="4474134"/>
        </p:xfrm>
        <a:graphic>
          <a:graphicData uri="http://schemas.openxmlformats.org/drawingml/2006/table">
            <a:tbl>
              <a:tblPr firstRow="1" firstCol="1" bandRow="1"/>
              <a:tblGrid>
                <a:gridCol w="517560"/>
                <a:gridCol w="4268660"/>
                <a:gridCol w="906915"/>
                <a:gridCol w="1293893"/>
                <a:gridCol w="1293892"/>
              </a:tblGrid>
              <a:tr h="392982">
                <a:tc rowSpan="4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3</a:t>
                      </a:r>
                      <a:endParaRPr lang="ru-RU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Объем финансового обеспечения на содержание учреждений спортивной подготовки по источникам: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</a:rPr>
                        <a:t> </a:t>
                      </a:r>
                      <a:r>
                        <a:rPr lang="ru-RU" sz="1300" b="1" dirty="0" smtClean="0">
                          <a:effectLst/>
                        </a:rPr>
                        <a:t>2021</a:t>
                      </a:r>
                      <a:endParaRPr lang="ru-RU" sz="13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b="1" dirty="0" smtClean="0"/>
                        <a:t>2022</a:t>
                      </a:r>
                      <a:endParaRPr lang="ru-RU" sz="1200" b="1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/>
                        <a:t>2023</a:t>
                      </a:r>
                      <a:endParaRPr lang="ru-RU" sz="1300" b="1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053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федеральный бюджет</a:t>
                      </a:r>
                      <a:endParaRPr lang="ru-RU" sz="1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0</a:t>
                      </a:r>
                      <a:endParaRPr lang="ru-RU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/>
                        <a:t>0</a:t>
                      </a:r>
                      <a:endParaRPr lang="ru-RU" sz="12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240 040</a:t>
                      </a:r>
                      <a:endParaRPr lang="ru-RU" sz="13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053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муниципальный бюджет</a:t>
                      </a:r>
                      <a:endParaRPr lang="ru-RU" sz="1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722,4</a:t>
                      </a:r>
                      <a:endParaRPr lang="ru-RU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endParaRPr lang="ru-RU" sz="12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053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региональный бюджет</a:t>
                      </a:r>
                      <a:endParaRPr lang="ru-RU" sz="1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142,3</a:t>
                      </a:r>
                      <a:endParaRPr lang="ru-RU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/>
                        <a:t>146,90</a:t>
                      </a:r>
                      <a:endParaRPr lang="ru-RU" sz="12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156 990</a:t>
                      </a:r>
                      <a:endParaRPr lang="ru-RU" sz="13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05377">
                <a:tc rowSpan="5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4</a:t>
                      </a:r>
                      <a:endParaRPr lang="ru-RU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Участие в соревнованиях и тренировочных сборах</a:t>
                      </a:r>
                      <a:endParaRPr lang="ru-RU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</a:rPr>
                        <a:t> </a:t>
                      </a:r>
                      <a:r>
                        <a:rPr lang="ru-RU" sz="1300" b="1" dirty="0" smtClean="0">
                          <a:effectLst/>
                        </a:rPr>
                        <a:t>2021</a:t>
                      </a:r>
                      <a:endParaRPr lang="ru-RU" sz="13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</a:rPr>
                        <a:t> </a:t>
                      </a:r>
                      <a:r>
                        <a:rPr lang="ru-RU" sz="1300" b="1" dirty="0" smtClean="0">
                          <a:effectLst/>
                        </a:rPr>
                        <a:t>2022</a:t>
                      </a:r>
                      <a:endParaRPr lang="ru-RU" sz="13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/>
                        <a:t>2023</a:t>
                      </a:r>
                      <a:endParaRPr lang="ru-RU" sz="1300" b="1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053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федеральный бюджет</a:t>
                      </a:r>
                      <a:endParaRPr lang="ru-RU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0</a:t>
                      </a:r>
                      <a:endParaRPr lang="ru-RU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endParaRPr lang="ru-RU" sz="12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053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региональный бюджет</a:t>
                      </a:r>
                      <a:endParaRPr lang="ru-RU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0</a:t>
                      </a:r>
                      <a:endParaRPr lang="ru-RU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endParaRPr lang="ru-RU" sz="12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053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муниципальный бюджет</a:t>
                      </a:r>
                      <a:endParaRPr lang="ru-RU" sz="1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235,6</a:t>
                      </a:r>
                      <a:endParaRPr lang="ru-RU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/>
                        <a:t>339,8</a:t>
                      </a:r>
                      <a:endParaRPr lang="ru-RU" sz="12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053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внебюджетные средства</a:t>
                      </a:r>
                      <a:endParaRPr lang="ru-RU" sz="1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0</a:t>
                      </a:r>
                      <a:endParaRPr lang="ru-RU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endParaRPr lang="ru-RU" sz="12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62397">
                <a:tc rowSpan="5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5</a:t>
                      </a:r>
                      <a:endParaRPr lang="ru-RU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</a:rPr>
                        <a:t>Материально-техническое обеспечение (в </a:t>
                      </a:r>
                      <a:r>
                        <a:rPr lang="ru-RU" sz="1300" b="1" dirty="0" err="1">
                          <a:effectLst/>
                        </a:rPr>
                        <a:t>т.ч</a:t>
                      </a:r>
                      <a:r>
                        <a:rPr lang="ru-RU" sz="1300" b="1" dirty="0">
                          <a:effectLst/>
                        </a:rPr>
                        <a:t>. экипировка, спортивное оборудование и инвентарь)</a:t>
                      </a:r>
                      <a:endParaRPr lang="ru-RU" sz="13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</a:rPr>
                        <a:t> </a:t>
                      </a:r>
                      <a:r>
                        <a:rPr lang="ru-RU" sz="1300" b="1" dirty="0" smtClean="0">
                          <a:effectLst/>
                        </a:rPr>
                        <a:t>2021</a:t>
                      </a:r>
                      <a:endParaRPr lang="ru-RU" sz="13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</a:rPr>
                        <a:t> </a:t>
                      </a:r>
                      <a:r>
                        <a:rPr lang="ru-RU" sz="1300" b="1" dirty="0" smtClean="0">
                          <a:effectLst/>
                        </a:rPr>
                        <a:t>2022</a:t>
                      </a:r>
                      <a:endParaRPr lang="ru-RU" sz="13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/>
                        <a:t>2023</a:t>
                      </a:r>
                      <a:endParaRPr lang="ru-RU" sz="1300" b="1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053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федеральный бюджет</a:t>
                      </a:r>
                      <a:endParaRPr lang="ru-RU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0</a:t>
                      </a:r>
                      <a:endParaRPr lang="ru-RU" sz="13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/>
                        <a:t>0</a:t>
                      </a:r>
                      <a:endParaRPr lang="ru-RU" sz="12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240 040</a:t>
                      </a:r>
                      <a:endParaRPr lang="ru-RU" sz="13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053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региональный бюджет</a:t>
                      </a:r>
                      <a:endParaRPr lang="ru-RU" sz="1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effectLst/>
                        </a:rPr>
                        <a:t>142,300</a:t>
                      </a:r>
                      <a:endParaRPr lang="ru-RU" sz="13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/>
                        <a:t>146,9</a:t>
                      </a:r>
                      <a:endParaRPr lang="ru-RU" sz="12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156 990</a:t>
                      </a:r>
                      <a:endParaRPr lang="ru-RU" sz="13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053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муниципальный бюджет</a:t>
                      </a:r>
                      <a:endParaRPr lang="ru-RU" sz="1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722,4</a:t>
                      </a:r>
                      <a:endParaRPr lang="ru-RU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/>
                        <a:t>748,2</a:t>
                      </a:r>
                      <a:endParaRPr lang="ru-RU" sz="12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442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внебюджетные средства</a:t>
                      </a:r>
                      <a:endParaRPr lang="ru-RU" sz="1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0</a:t>
                      </a:r>
                      <a:endParaRPr lang="ru-RU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/>
                        <a:t>0</a:t>
                      </a:r>
                      <a:endParaRPr lang="ru-RU" sz="12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08250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429;p11"/>
          <p:cNvSpPr/>
          <p:nvPr/>
        </p:nvSpPr>
        <p:spPr>
          <a:xfrm rot="16200000">
            <a:off x="-2506777" y="2504023"/>
            <a:ext cx="5406338" cy="398289"/>
          </a:xfrm>
          <a:prstGeom prst="rect">
            <a:avLst/>
          </a:prstGeom>
          <a:solidFill>
            <a:srgbClr val="2E75B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15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27" name="Google Shape;427;p11"/>
          <p:cNvSpPr/>
          <p:nvPr/>
        </p:nvSpPr>
        <p:spPr>
          <a:xfrm>
            <a:off x="394273" y="22349"/>
            <a:ext cx="8856983" cy="5458182"/>
          </a:xfrm>
          <a:prstGeom prst="parallelogram">
            <a:avLst>
              <a:gd name="adj" fmla="val 38434"/>
            </a:avLst>
          </a:prstGeom>
          <a:gradFill>
            <a:gsLst>
              <a:gs pos="0">
                <a:srgbClr val="5F9DD6">
                  <a:alpha val="69803"/>
                </a:srgbClr>
              </a:gs>
              <a:gs pos="15753">
                <a:srgbClr val="5F9DD6">
                  <a:alpha val="69803"/>
                </a:srgbClr>
              </a:gs>
              <a:gs pos="28000">
                <a:srgbClr val="5F9DD6">
                  <a:alpha val="60000"/>
                </a:srgbClr>
              </a:gs>
              <a:gs pos="41101">
                <a:srgbClr val="78ADDC">
                  <a:alpha val="49803"/>
                </a:srgbClr>
              </a:gs>
              <a:gs pos="51369">
                <a:srgbClr val="8BB8E1">
                  <a:alpha val="40000"/>
                </a:srgbClr>
              </a:gs>
              <a:gs pos="61000">
                <a:srgbClr val="9CC2E5">
                  <a:alpha val="29803"/>
                </a:srgbClr>
              </a:gs>
              <a:gs pos="75000">
                <a:srgbClr val="BBD6EE">
                  <a:alpha val="29803"/>
                </a:srgbClr>
              </a:gs>
              <a:gs pos="90000">
                <a:srgbClr val="CBDFF2">
                  <a:alpha val="14901"/>
                </a:srgbClr>
              </a:gs>
              <a:gs pos="100000">
                <a:srgbClr val="CBDFF2">
                  <a:alpha val="14901"/>
                </a:srgbClr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grpSp>
        <p:nvGrpSpPr>
          <p:cNvPr id="32" name="Google Shape;436;p11"/>
          <p:cNvGrpSpPr/>
          <p:nvPr/>
        </p:nvGrpSpPr>
        <p:grpSpPr>
          <a:xfrm>
            <a:off x="112284" y="5058545"/>
            <a:ext cx="9031716" cy="341136"/>
            <a:chOff x="334985" y="6412040"/>
            <a:chExt cx="11878137" cy="324891"/>
          </a:xfrm>
        </p:grpSpPr>
        <p:sp>
          <p:nvSpPr>
            <p:cNvPr id="33" name="Google Shape;437;p11"/>
            <p:cNvSpPr txBox="1"/>
            <p:nvPr/>
          </p:nvSpPr>
          <p:spPr>
            <a:xfrm>
              <a:off x="334985" y="6531786"/>
              <a:ext cx="1312752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4" name="Google Shape;438;p11"/>
            <p:cNvSpPr txBox="1"/>
            <p:nvPr/>
          </p:nvSpPr>
          <p:spPr>
            <a:xfrm>
              <a:off x="1783546" y="6531785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dirty="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 dirty="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5" name="Google Shape;439;p11"/>
            <p:cNvSpPr txBox="1"/>
            <p:nvPr/>
          </p:nvSpPr>
          <p:spPr>
            <a:xfrm>
              <a:off x="3340743" y="6531784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6" name="Google Shape;440;p11"/>
            <p:cNvSpPr txBox="1"/>
            <p:nvPr/>
          </p:nvSpPr>
          <p:spPr>
            <a:xfrm>
              <a:off x="4825500" y="6527111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7" name="Google Shape;441;p11"/>
            <p:cNvSpPr txBox="1"/>
            <p:nvPr/>
          </p:nvSpPr>
          <p:spPr>
            <a:xfrm>
              <a:off x="6274061" y="6527110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8" name="Google Shape;442;p11"/>
            <p:cNvSpPr txBox="1"/>
            <p:nvPr/>
          </p:nvSpPr>
          <p:spPr>
            <a:xfrm>
              <a:off x="7831258" y="6527109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9" name="Google Shape;443;p11"/>
            <p:cNvSpPr txBox="1"/>
            <p:nvPr/>
          </p:nvSpPr>
          <p:spPr>
            <a:xfrm>
              <a:off x="9297909" y="6527109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0" name="Google Shape;444;p11"/>
            <p:cNvSpPr txBox="1"/>
            <p:nvPr/>
          </p:nvSpPr>
          <p:spPr>
            <a:xfrm>
              <a:off x="10746471" y="6527108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1" name="Google Shape;445;p11"/>
            <p:cNvSpPr txBox="1"/>
            <p:nvPr/>
          </p:nvSpPr>
          <p:spPr>
            <a:xfrm>
              <a:off x="1576072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2" name="Google Shape;446;p11"/>
            <p:cNvSpPr txBox="1"/>
            <p:nvPr/>
          </p:nvSpPr>
          <p:spPr>
            <a:xfrm>
              <a:off x="3128451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3" name="Google Shape;447;p11"/>
            <p:cNvSpPr txBox="1"/>
            <p:nvPr/>
          </p:nvSpPr>
          <p:spPr>
            <a:xfrm>
              <a:off x="463311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4" name="Google Shape;448;p11"/>
            <p:cNvSpPr txBox="1"/>
            <p:nvPr/>
          </p:nvSpPr>
          <p:spPr>
            <a:xfrm>
              <a:off x="608167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5" name="Google Shape;449;p11"/>
            <p:cNvSpPr txBox="1"/>
            <p:nvPr/>
          </p:nvSpPr>
          <p:spPr>
            <a:xfrm>
              <a:off x="7634334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6" name="Google Shape;450;p11"/>
            <p:cNvSpPr txBox="1"/>
            <p:nvPr/>
          </p:nvSpPr>
          <p:spPr>
            <a:xfrm>
              <a:off x="9123626" y="6412040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7" name="Google Shape;451;p11"/>
            <p:cNvSpPr txBox="1"/>
            <p:nvPr/>
          </p:nvSpPr>
          <p:spPr>
            <a:xfrm>
              <a:off x="10568378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7576225"/>
              </p:ext>
            </p:extLst>
          </p:nvPr>
        </p:nvGraphicFramePr>
        <p:xfrm>
          <a:off x="457201" y="810129"/>
          <a:ext cx="8424937" cy="2706428"/>
        </p:xfrm>
        <a:graphic>
          <a:graphicData uri="http://schemas.openxmlformats.org/drawingml/2006/table">
            <a:tbl>
              <a:tblPr firstRow="1" firstCol="1" bandRow="1"/>
              <a:tblGrid>
                <a:gridCol w="526561"/>
                <a:gridCol w="4342897"/>
                <a:gridCol w="922688"/>
                <a:gridCol w="1316396"/>
                <a:gridCol w="1316395"/>
              </a:tblGrid>
              <a:tr h="33492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</a:rPr>
                        <a:t> </a:t>
                      </a:r>
                      <a:r>
                        <a:rPr lang="ru-RU" sz="1300" b="1" dirty="0" smtClean="0">
                          <a:effectLst/>
                        </a:rPr>
                        <a:t>2021</a:t>
                      </a:r>
                      <a:endParaRPr lang="ru-RU" sz="13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</a:rPr>
                        <a:t> </a:t>
                      </a:r>
                      <a:r>
                        <a:rPr lang="ru-RU" sz="1300" b="1" dirty="0" smtClean="0">
                          <a:effectLst/>
                        </a:rPr>
                        <a:t>2022</a:t>
                      </a:r>
                      <a:endParaRPr lang="ru-RU" sz="13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/>
                        <a:t>2023</a:t>
                      </a:r>
                      <a:endParaRPr lang="ru-RU" sz="1300" b="1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3492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6</a:t>
                      </a:r>
                      <a:endParaRPr lang="ru-RU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Среднемесячная заработная плата тренеров </a:t>
                      </a:r>
                      <a:endParaRPr lang="ru-RU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effectLst/>
                        </a:rPr>
                        <a:t>25 862,79</a:t>
                      </a:r>
                      <a:endParaRPr lang="ru-RU" sz="13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/>
                        <a:t>23 752</a:t>
                      </a:r>
                      <a:endParaRPr lang="ru-RU" sz="12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3492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7</a:t>
                      </a:r>
                      <a:endParaRPr lang="ru-RU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Базовый оклад тренера</a:t>
                      </a:r>
                      <a:endParaRPr lang="ru-RU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16 720</a:t>
                      </a:r>
                      <a:endParaRPr lang="ru-RU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/>
                        <a:t>16720</a:t>
                      </a:r>
                      <a:endParaRPr lang="ru-RU" sz="12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18 382</a:t>
                      </a:r>
                      <a:endParaRPr lang="ru-RU" sz="13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3492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8</a:t>
                      </a:r>
                      <a:endParaRPr lang="ru-RU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Количество спортивных мероприятий, проводимых в год</a:t>
                      </a:r>
                      <a:endParaRPr lang="ru-RU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effectLst/>
                        </a:rPr>
                        <a:t>31/24</a:t>
                      </a:r>
                      <a:endParaRPr lang="ru-RU" sz="13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300" b="0" dirty="0" smtClean="0"/>
                        <a:t>27/24</a:t>
                      </a:r>
                      <a:endParaRPr lang="ru-RU" sz="1300" b="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/>
                        <a:t>41/35</a:t>
                      </a:r>
                      <a:endParaRPr lang="ru-RU" sz="1300" b="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833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9</a:t>
                      </a:r>
                      <a:endParaRPr lang="ru-RU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Количество участников спортивных мероприятий, проводимых в год</a:t>
                      </a:r>
                      <a:endParaRPr lang="ru-RU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180</a:t>
                      </a:r>
                      <a:endParaRPr lang="ru-RU" sz="1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/>
                        <a:t>226</a:t>
                      </a:r>
                      <a:endParaRPr lang="ru-RU" sz="12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325</a:t>
                      </a:r>
                      <a:endParaRPr lang="ru-RU" sz="13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833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10</a:t>
                      </a:r>
                      <a:endParaRPr lang="ru-RU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Количество видов спорта, по которым проводятся спортивные мероприятия, в год</a:t>
                      </a:r>
                      <a:endParaRPr lang="ru-RU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1</a:t>
                      </a:r>
                      <a:endParaRPr lang="ru-RU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/>
                        <a:t>1</a:t>
                      </a:r>
                      <a:endParaRPr lang="ru-RU" sz="12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1</a:t>
                      </a:r>
                      <a:endParaRPr lang="ru-RU" sz="13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32814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11"/>
          <p:cNvSpPr/>
          <p:nvPr/>
        </p:nvSpPr>
        <p:spPr>
          <a:xfrm>
            <a:off x="0" y="137688"/>
            <a:ext cx="9324528" cy="5262987"/>
          </a:xfrm>
          <a:prstGeom prst="parallelogram">
            <a:avLst>
              <a:gd name="adj" fmla="val 38434"/>
            </a:avLst>
          </a:prstGeom>
          <a:gradFill>
            <a:gsLst>
              <a:gs pos="0">
                <a:srgbClr val="5F9DD6">
                  <a:alpha val="69803"/>
                </a:srgbClr>
              </a:gs>
              <a:gs pos="15753">
                <a:srgbClr val="5F9DD6">
                  <a:alpha val="69803"/>
                </a:srgbClr>
              </a:gs>
              <a:gs pos="28000">
                <a:srgbClr val="5F9DD6">
                  <a:alpha val="60000"/>
                </a:srgbClr>
              </a:gs>
              <a:gs pos="41101">
                <a:srgbClr val="78ADDC">
                  <a:alpha val="49803"/>
                </a:srgbClr>
              </a:gs>
              <a:gs pos="51369">
                <a:srgbClr val="8BB8E1">
                  <a:alpha val="40000"/>
                </a:srgbClr>
              </a:gs>
              <a:gs pos="61000">
                <a:srgbClr val="9CC2E5">
                  <a:alpha val="29803"/>
                </a:srgbClr>
              </a:gs>
              <a:gs pos="75000">
                <a:srgbClr val="BBD6EE">
                  <a:alpha val="29803"/>
                </a:srgbClr>
              </a:gs>
              <a:gs pos="90000">
                <a:srgbClr val="CBDFF2">
                  <a:alpha val="14901"/>
                </a:srgbClr>
              </a:gs>
              <a:gs pos="100000">
                <a:srgbClr val="CBDFF2">
                  <a:alpha val="14901"/>
                </a:srgbClr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28" name="Google Shape;428;p11"/>
          <p:cNvSpPr/>
          <p:nvPr/>
        </p:nvSpPr>
        <p:spPr>
          <a:xfrm>
            <a:off x="0" y="1"/>
            <a:ext cx="9144000" cy="74086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15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29" name="Google Shape;429;p11"/>
          <p:cNvSpPr/>
          <p:nvPr/>
        </p:nvSpPr>
        <p:spPr>
          <a:xfrm>
            <a:off x="2290810" y="0"/>
            <a:ext cx="5017764" cy="740862"/>
          </a:xfrm>
          <a:prstGeom prst="parallelogram">
            <a:avLst>
              <a:gd name="adj" fmla="val 39019"/>
            </a:avLst>
          </a:prstGeom>
          <a:solidFill>
            <a:srgbClr val="9CC2E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15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30" name="Google Shape;430;p11"/>
          <p:cNvSpPr/>
          <p:nvPr/>
        </p:nvSpPr>
        <p:spPr>
          <a:xfrm>
            <a:off x="6876100" y="1"/>
            <a:ext cx="2611833" cy="740862"/>
          </a:xfrm>
          <a:prstGeom prst="parallelogram">
            <a:avLst>
              <a:gd name="adj" fmla="val 39032"/>
            </a:avLst>
          </a:prstGeom>
          <a:solidFill>
            <a:srgbClr val="2E75B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15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7763" y="153627"/>
            <a:ext cx="825660" cy="461050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9396" y="115166"/>
            <a:ext cx="412018" cy="5379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100" t="37400" r="42913" b="31800"/>
          <a:stretch>
            <a:fillRect/>
          </a:stretch>
        </p:blipFill>
        <p:spPr>
          <a:xfrm>
            <a:off x="90091" y="137688"/>
            <a:ext cx="730587" cy="511411"/>
          </a:xfrm>
          <a:prstGeom prst="rect">
            <a:avLst/>
          </a:prstGeom>
        </p:spPr>
      </p:pic>
      <p:sp>
        <p:nvSpPr>
          <p:cNvPr id="13" name="Заголовок 1"/>
          <p:cNvSpPr txBox="1"/>
          <p:nvPr/>
        </p:nvSpPr>
        <p:spPr>
          <a:xfrm>
            <a:off x="-1421" y="917935"/>
            <a:ext cx="9180512" cy="35414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4600" b="1" dirty="0" smtClean="0">
                <a:solidFill>
                  <a:srgbClr val="306BA2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Благодарю</a:t>
            </a:r>
            <a:r>
              <a:rPr kumimoji="0" lang="ru-RU" sz="4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06BA2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 pitchFamily="34" charset="0"/>
              </a:rPr>
              <a:t> за внимание! </a:t>
            </a:r>
            <a:br>
              <a:rPr kumimoji="0" lang="ru-RU" sz="4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06BA2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 pitchFamily="34" charset="0"/>
              </a:rPr>
            </a:br>
            <a:r>
              <a:rPr kumimoji="0" lang="ru-RU" sz="4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06BA2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 pitchFamily="34" charset="0"/>
              </a:rPr>
              <a:t/>
            </a:r>
            <a:br>
              <a:rPr kumimoji="0" lang="ru-RU" sz="4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06BA2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 pitchFamily="34" charset="0"/>
              </a:rPr>
            </a:br>
            <a:r>
              <a:rPr kumimoji="0" lang="ru-RU" sz="4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06BA2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 pitchFamily="34" charset="0"/>
              </a:rPr>
              <a:t>Игътибарыгыз</a:t>
            </a:r>
            <a:r>
              <a:rPr kumimoji="0" lang="ru-RU" sz="4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06BA2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 pitchFamily="34" charset="0"/>
              </a:rPr>
              <a:t> </a:t>
            </a:r>
            <a:r>
              <a:rPr kumimoji="0" lang="ru-RU" sz="4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06BA2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 pitchFamily="34" charset="0"/>
              </a:rPr>
              <a:t>өчен</a:t>
            </a:r>
            <a:r>
              <a:rPr kumimoji="0" lang="ru-RU" sz="4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06BA2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 pitchFamily="34" charset="0"/>
              </a:rPr>
              <a:t> </a:t>
            </a:r>
            <a:r>
              <a:rPr kumimoji="0" lang="ru-RU" sz="4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06BA2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 pitchFamily="34" charset="0"/>
              </a:rPr>
              <a:t>р</a:t>
            </a:r>
            <a:r>
              <a:rPr kumimoji="0" lang="ru-RU" sz="4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06BA2"/>
                </a:solidFill>
                <a:effectLst/>
                <a:uLnTx/>
                <a:uFillTx/>
                <a:latin typeface="Century Gothic" panose="020B0502020202020204" pitchFamily="34" charset="0"/>
                <a:ea typeface="Cambria" panose="02040503050406030204"/>
                <a:cs typeface="Calibri" panose="020F0502020204030204" pitchFamily="34" charset="0"/>
              </a:rPr>
              <a:t>әхмәт</a:t>
            </a:r>
            <a:r>
              <a:rPr kumimoji="0" lang="ru-RU" sz="4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06BA2"/>
                </a:solidFill>
                <a:effectLst/>
                <a:uLnTx/>
                <a:uFillTx/>
                <a:latin typeface="Century Gothic" panose="020B0502020202020204" pitchFamily="34" charset="0"/>
                <a:ea typeface="Cambria" panose="02040503050406030204"/>
                <a:cs typeface="Calibri" panose="020F0502020204030204" pitchFamily="34" charset="0"/>
              </a:rPr>
              <a:t>!</a:t>
            </a:r>
            <a:endParaRPr kumimoji="0" lang="ru-RU" sz="4600" b="1" i="0" u="none" strike="noStrike" kern="1200" cap="none" spc="0" normalizeH="0" baseline="0" noProof="0" dirty="0">
              <a:ln>
                <a:noFill/>
              </a:ln>
              <a:solidFill>
                <a:srgbClr val="306BA2"/>
              </a:solidFill>
              <a:effectLst/>
              <a:uLnTx/>
              <a:uFillTx/>
              <a:latin typeface="Century Gothic" panose="020B050202020202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429;p11"/>
          <p:cNvSpPr/>
          <p:nvPr/>
        </p:nvSpPr>
        <p:spPr>
          <a:xfrm rot="16200000">
            <a:off x="-2506777" y="2504023"/>
            <a:ext cx="5406338" cy="398289"/>
          </a:xfrm>
          <a:prstGeom prst="rect">
            <a:avLst/>
          </a:prstGeom>
          <a:solidFill>
            <a:srgbClr val="2E75B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15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27" name="Google Shape;427;p11"/>
          <p:cNvSpPr/>
          <p:nvPr/>
        </p:nvSpPr>
        <p:spPr>
          <a:xfrm>
            <a:off x="287018" y="-38228"/>
            <a:ext cx="8856983" cy="5458182"/>
          </a:xfrm>
          <a:prstGeom prst="parallelogram">
            <a:avLst>
              <a:gd name="adj" fmla="val 38434"/>
            </a:avLst>
          </a:prstGeom>
          <a:gradFill>
            <a:gsLst>
              <a:gs pos="0">
                <a:srgbClr val="5F9DD6">
                  <a:alpha val="69803"/>
                </a:srgbClr>
              </a:gs>
              <a:gs pos="15753">
                <a:srgbClr val="5F9DD6">
                  <a:alpha val="69803"/>
                </a:srgbClr>
              </a:gs>
              <a:gs pos="28000">
                <a:srgbClr val="5F9DD6">
                  <a:alpha val="60000"/>
                </a:srgbClr>
              </a:gs>
              <a:gs pos="41101">
                <a:srgbClr val="78ADDC">
                  <a:alpha val="49803"/>
                </a:srgbClr>
              </a:gs>
              <a:gs pos="51369">
                <a:srgbClr val="8BB8E1">
                  <a:alpha val="40000"/>
                </a:srgbClr>
              </a:gs>
              <a:gs pos="61000">
                <a:srgbClr val="9CC2E5">
                  <a:alpha val="29803"/>
                </a:srgbClr>
              </a:gs>
              <a:gs pos="75000">
                <a:srgbClr val="BBD6EE">
                  <a:alpha val="29803"/>
                </a:srgbClr>
              </a:gs>
              <a:gs pos="90000">
                <a:srgbClr val="CBDFF2">
                  <a:alpha val="14901"/>
                </a:srgbClr>
              </a:gs>
              <a:gs pos="100000">
                <a:srgbClr val="CBDFF2">
                  <a:alpha val="14901"/>
                </a:srgbClr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99593" y="938439"/>
            <a:ext cx="768681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Wingdings" pitchFamily="2" charset="2"/>
              <a:buChar char="v"/>
            </a:pPr>
            <a:r>
              <a:rPr lang="ru-RU" sz="1100" b="1" dirty="0" smtClean="0">
                <a:solidFill>
                  <a:srgbClr val="0000A2"/>
                </a:solidFill>
                <a:latin typeface="Century Gothic" panose="020B0502020202020204" pitchFamily="34" charset="0"/>
              </a:rPr>
              <a:t>Полное </a:t>
            </a:r>
            <a:r>
              <a:rPr lang="ru-RU" sz="1100" b="1" dirty="0">
                <a:solidFill>
                  <a:srgbClr val="0000A2"/>
                </a:solidFill>
                <a:latin typeface="Century Gothic" panose="020B0502020202020204" pitchFamily="34" charset="0"/>
              </a:rPr>
              <a:t>наименование: Муниципальное бюджетное учреждение дополнительного образования « Спортивная школа олимпийского резерва по плаванию </a:t>
            </a:r>
            <a:r>
              <a:rPr lang="ru-RU" sz="1100" b="1" dirty="0" smtClean="0">
                <a:solidFill>
                  <a:srgbClr val="0000A2"/>
                </a:solidFill>
                <a:latin typeface="Century Gothic" panose="020B0502020202020204" pitchFamily="34" charset="0"/>
              </a:rPr>
              <a:t>  </a:t>
            </a:r>
            <a:r>
              <a:rPr lang="ru-RU" sz="1100" b="1" dirty="0">
                <a:solidFill>
                  <a:srgbClr val="0000A2"/>
                </a:solidFill>
                <a:latin typeface="Century Gothic" panose="020B0502020202020204" pitchFamily="34" charset="0"/>
              </a:rPr>
              <a:t>« Дельта» г. Казань.</a:t>
            </a: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v"/>
            </a:pPr>
            <a:r>
              <a:rPr lang="ru-RU" sz="1100" b="1" dirty="0">
                <a:solidFill>
                  <a:srgbClr val="0000A2"/>
                </a:solidFill>
                <a:latin typeface="Century Gothic" panose="020B0502020202020204" pitchFamily="34" charset="0"/>
              </a:rPr>
              <a:t>1973 г.</a:t>
            </a: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v"/>
            </a:pPr>
            <a:r>
              <a:rPr lang="ru-RU" sz="1100" b="1" dirty="0">
                <a:solidFill>
                  <a:srgbClr val="0000A2"/>
                </a:solidFill>
                <a:latin typeface="Century Gothic" panose="020B0502020202020204" pitchFamily="34" charset="0"/>
              </a:rPr>
              <a:t>Юридический адрес: 420080, РТ, г. Казань, пр. </a:t>
            </a:r>
            <a:r>
              <a:rPr lang="ru-RU" sz="1100" b="1" dirty="0" err="1">
                <a:solidFill>
                  <a:srgbClr val="0000A2"/>
                </a:solidFill>
                <a:latin typeface="Century Gothic" panose="020B0502020202020204" pitchFamily="34" charset="0"/>
              </a:rPr>
              <a:t>Х.Ямашева</a:t>
            </a:r>
            <a:r>
              <a:rPr lang="ru-RU" sz="1100" b="1" dirty="0">
                <a:solidFill>
                  <a:srgbClr val="0000A2"/>
                </a:solidFill>
                <a:latin typeface="Century Gothic" panose="020B0502020202020204" pitchFamily="34" charset="0"/>
              </a:rPr>
              <a:t>, 7</a:t>
            </a: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v"/>
            </a:pPr>
            <a:r>
              <a:rPr lang="ru-RU" sz="1100" b="1" dirty="0">
                <a:solidFill>
                  <a:srgbClr val="0000A2"/>
                </a:solidFill>
                <a:latin typeface="Century Gothic" panose="020B0502020202020204" pitchFamily="34" charset="0"/>
              </a:rPr>
              <a:t>Фактический адрес: г. Казань, ул. </a:t>
            </a:r>
            <a:r>
              <a:rPr lang="ru-RU" sz="1100" b="1" dirty="0" smtClean="0">
                <a:solidFill>
                  <a:srgbClr val="0000A2"/>
                </a:solidFill>
                <a:latin typeface="Century Gothic" panose="020B0502020202020204" pitchFamily="34" charset="0"/>
              </a:rPr>
              <a:t>Бондаренко,2</a:t>
            </a: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v"/>
            </a:pPr>
            <a:r>
              <a:rPr lang="ru-RU" sz="1100" b="1" dirty="0" smtClean="0">
                <a:solidFill>
                  <a:srgbClr val="0000A2"/>
                </a:solidFill>
                <a:latin typeface="Century Gothic" panose="020B0502020202020204" pitchFamily="34" charset="0"/>
              </a:rPr>
              <a:t>Лицензия на образовательную деятельность- имеется.</a:t>
            </a:r>
            <a:endParaRPr lang="ru-RU" sz="1100" b="1" dirty="0">
              <a:solidFill>
                <a:srgbClr val="0000A2"/>
              </a:solidFill>
              <a:latin typeface="Century Gothic" panose="020B0502020202020204" pitchFamily="34" charset="0"/>
            </a:endParaRP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v"/>
            </a:pPr>
            <a:r>
              <a:rPr lang="ru-RU" sz="1100" b="1" dirty="0">
                <a:solidFill>
                  <a:srgbClr val="0000A2"/>
                </a:solidFill>
                <a:latin typeface="Century Gothic" panose="020B0502020202020204" pitchFamily="34" charset="0"/>
              </a:rPr>
              <a:t>Общее количество сотрудников: 15 чел.</a:t>
            </a: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v"/>
            </a:pPr>
            <a:r>
              <a:rPr lang="ru-RU" sz="1100" b="1" dirty="0" smtClean="0">
                <a:solidFill>
                  <a:srgbClr val="0000A2"/>
                </a:solidFill>
                <a:latin typeface="Century Gothic" panose="020B0502020202020204" pitchFamily="34" charset="0"/>
              </a:rPr>
              <a:t>Смета на </a:t>
            </a:r>
            <a:r>
              <a:rPr lang="ru-RU" sz="1100" b="1" dirty="0" smtClean="0">
                <a:solidFill>
                  <a:srgbClr val="0000A2"/>
                </a:solidFill>
                <a:latin typeface="Century Gothic" panose="020B0502020202020204" pitchFamily="34" charset="0"/>
              </a:rPr>
              <a:t>2023 </a:t>
            </a:r>
            <a:r>
              <a:rPr lang="ru-RU" sz="1100" b="1" dirty="0">
                <a:solidFill>
                  <a:srgbClr val="0000A2"/>
                </a:solidFill>
                <a:latin typeface="Century Gothic" panose="020B0502020202020204" pitchFamily="34" charset="0"/>
              </a:rPr>
              <a:t>год(бюджет) </a:t>
            </a:r>
            <a:r>
              <a:rPr lang="ru-RU" sz="1100" b="1" dirty="0" smtClean="0">
                <a:solidFill>
                  <a:srgbClr val="0000A2"/>
                </a:solidFill>
                <a:latin typeface="Century Gothic" panose="020B0502020202020204" pitchFamily="34" charset="0"/>
              </a:rPr>
              <a:t>– </a:t>
            </a:r>
            <a:r>
              <a:rPr lang="ru-RU" sz="1100" b="1" dirty="0" smtClean="0">
                <a:solidFill>
                  <a:srgbClr val="0000A2"/>
                </a:solidFill>
                <a:latin typeface="Century Gothic" panose="020B0502020202020204" pitchFamily="34" charset="0"/>
              </a:rPr>
              <a:t>1 373,025    </a:t>
            </a:r>
            <a:r>
              <a:rPr lang="ru-RU" sz="1100" b="1" dirty="0" err="1" smtClean="0">
                <a:solidFill>
                  <a:srgbClr val="0000A2"/>
                </a:solidFill>
                <a:latin typeface="Century Gothic" panose="020B0502020202020204" pitchFamily="34" charset="0"/>
              </a:rPr>
              <a:t>руб</a:t>
            </a:r>
            <a:endParaRPr lang="ru-RU" sz="1100" b="1" dirty="0">
              <a:solidFill>
                <a:srgbClr val="0000A2"/>
              </a:solidFill>
              <a:latin typeface="Century Gothic" panose="020B0502020202020204" pitchFamily="34" charset="0"/>
            </a:endParaRP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v"/>
            </a:pPr>
            <a:r>
              <a:rPr lang="ru-RU" sz="1100" b="1" dirty="0">
                <a:solidFill>
                  <a:srgbClr val="0000A2"/>
                </a:solidFill>
                <a:latin typeface="Century Gothic" panose="020B0502020202020204" pitchFamily="34" charset="0"/>
              </a:rPr>
              <a:t>Кол-во наград за </a:t>
            </a:r>
            <a:r>
              <a:rPr lang="ru-RU" sz="1100" b="1" dirty="0" smtClean="0">
                <a:solidFill>
                  <a:srgbClr val="0000A2"/>
                </a:solidFill>
                <a:latin typeface="Century Gothic" panose="020B0502020202020204" pitchFamily="34" charset="0"/>
              </a:rPr>
              <a:t>2023 </a:t>
            </a:r>
            <a:r>
              <a:rPr lang="ru-RU" sz="1100" b="1" dirty="0">
                <a:solidFill>
                  <a:srgbClr val="0000A2"/>
                </a:solidFill>
                <a:latin typeface="Century Gothic" panose="020B0502020202020204" pitchFamily="34" charset="0"/>
              </a:rPr>
              <a:t>:  </a:t>
            </a: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v"/>
            </a:pPr>
            <a:r>
              <a:rPr lang="ru-RU" sz="1100" b="1" dirty="0" smtClean="0">
                <a:solidFill>
                  <a:srgbClr val="0000A2"/>
                </a:solidFill>
                <a:latin typeface="Century Gothic" panose="020B0502020202020204" pitchFamily="34" charset="0"/>
              </a:rPr>
              <a:t>1. Благодарность Кабинета Министров -    </a:t>
            </a:r>
            <a:r>
              <a:rPr lang="ru-RU" sz="1100" b="1" dirty="0">
                <a:solidFill>
                  <a:srgbClr val="0000A2"/>
                </a:solidFill>
                <a:latin typeface="Century Gothic" panose="020B0502020202020204" pitchFamily="34" charset="0"/>
              </a:rPr>
              <a:t>Гарипова Гульнара </a:t>
            </a:r>
            <a:r>
              <a:rPr lang="ru-RU" sz="1100" b="1" dirty="0" err="1">
                <a:solidFill>
                  <a:srgbClr val="0000A2"/>
                </a:solidFill>
                <a:latin typeface="Century Gothic" panose="020B0502020202020204" pitchFamily="34" charset="0"/>
              </a:rPr>
              <a:t>Раисовна</a:t>
            </a:r>
            <a:r>
              <a:rPr lang="ru-RU" sz="1100" b="1" dirty="0" smtClean="0">
                <a:solidFill>
                  <a:srgbClr val="0000A2"/>
                </a:solidFill>
                <a:latin typeface="Century Gothic" panose="020B0502020202020204" pitchFamily="34" charset="0"/>
              </a:rPr>
              <a:t>.</a:t>
            </a: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v"/>
            </a:pPr>
            <a:r>
              <a:rPr lang="ru-RU" sz="1100" b="1" dirty="0" smtClean="0">
                <a:solidFill>
                  <a:srgbClr val="0000A2"/>
                </a:solidFill>
                <a:latin typeface="Century Gothic" panose="020B0502020202020204" pitchFamily="34" charset="0"/>
              </a:rPr>
              <a:t>2. Тренер года – </a:t>
            </a:r>
            <a:r>
              <a:rPr lang="ru-RU" sz="1100" b="1" dirty="0" err="1" smtClean="0">
                <a:solidFill>
                  <a:srgbClr val="0000A2"/>
                </a:solidFill>
                <a:latin typeface="Century Gothic" panose="020B0502020202020204" pitchFamily="34" charset="0"/>
              </a:rPr>
              <a:t>Чепик</a:t>
            </a:r>
            <a:r>
              <a:rPr lang="ru-RU" sz="1100" b="1" dirty="0" smtClean="0">
                <a:solidFill>
                  <a:srgbClr val="0000A2"/>
                </a:solidFill>
                <a:latin typeface="Century Gothic" panose="020B0502020202020204" pitchFamily="34" charset="0"/>
              </a:rPr>
              <a:t> Светлана Юрьевна </a:t>
            </a:r>
            <a:endParaRPr lang="ru-RU" sz="1100" b="1" dirty="0">
              <a:solidFill>
                <a:srgbClr val="0000A2"/>
              </a:solidFill>
              <a:latin typeface="Century Gothic" panose="020B0502020202020204" pitchFamily="34" charset="0"/>
            </a:endParaRP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v"/>
            </a:pPr>
            <a:r>
              <a:rPr lang="ru-RU" sz="1100" b="1" dirty="0">
                <a:solidFill>
                  <a:srgbClr val="0000A2"/>
                </a:solidFill>
                <a:latin typeface="Century Gothic" panose="020B0502020202020204" pitchFamily="34" charset="0"/>
              </a:rPr>
              <a:t>3</a:t>
            </a:r>
            <a:r>
              <a:rPr lang="ru-RU" sz="1100" b="1" dirty="0" smtClean="0">
                <a:solidFill>
                  <a:srgbClr val="0000A2"/>
                </a:solidFill>
                <a:latin typeface="Century Gothic" panose="020B0502020202020204" pitchFamily="34" charset="0"/>
              </a:rPr>
              <a:t>. </a:t>
            </a:r>
            <a:r>
              <a:rPr lang="ru-RU" sz="1100" b="1" dirty="0">
                <a:solidFill>
                  <a:srgbClr val="0000A2"/>
                </a:solidFill>
                <a:latin typeface="Century Gothic" panose="020B0502020202020204" pitchFamily="34" charset="0"/>
              </a:rPr>
              <a:t>«Спортсмен года РТ- 2022»    - Дьякова Софья – МС</a:t>
            </a: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v"/>
            </a:pPr>
            <a:r>
              <a:rPr lang="ru-RU" sz="1100" b="1" dirty="0" smtClean="0">
                <a:solidFill>
                  <a:srgbClr val="0000A2"/>
                </a:solidFill>
                <a:latin typeface="Century Gothic" panose="020B0502020202020204" pitchFamily="34" charset="0"/>
              </a:rPr>
              <a:t>4. </a:t>
            </a:r>
            <a:r>
              <a:rPr lang="ru-RU" sz="1100" b="1" dirty="0">
                <a:solidFill>
                  <a:srgbClr val="0000A2"/>
                </a:solidFill>
                <a:latin typeface="Century Gothic" panose="020B0502020202020204" pitchFamily="34" charset="0"/>
              </a:rPr>
              <a:t>«Спортсмен года г. Казани -2022» – Дьякова Софья- МС </a:t>
            </a: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v"/>
            </a:pPr>
            <a:r>
              <a:rPr lang="ru-RU" sz="1100" b="1" dirty="0">
                <a:solidFill>
                  <a:srgbClr val="0000A2"/>
                </a:solidFill>
                <a:latin typeface="Century Gothic" panose="020B0502020202020204" pitchFamily="34" charset="0"/>
              </a:rPr>
              <a:t>Совмещение должностей:  </a:t>
            </a:r>
            <a:r>
              <a:rPr lang="ru-RU" sz="1100" b="1" dirty="0" err="1">
                <a:solidFill>
                  <a:srgbClr val="0000A2"/>
                </a:solidFill>
                <a:latin typeface="Century Gothic" panose="020B0502020202020204" pitchFamily="34" charset="0"/>
              </a:rPr>
              <a:t>Чепик</a:t>
            </a:r>
            <a:r>
              <a:rPr lang="ru-RU" sz="1100" b="1" dirty="0">
                <a:solidFill>
                  <a:srgbClr val="0000A2"/>
                </a:solidFill>
                <a:latin typeface="Century Gothic" panose="020B0502020202020204" pitchFamily="34" charset="0"/>
              </a:rPr>
              <a:t> С.Ю.-Директор (по совместительству тренер)</a:t>
            </a: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v"/>
            </a:pPr>
            <a:r>
              <a:rPr lang="ru-RU" sz="1100" b="1" dirty="0">
                <a:solidFill>
                  <a:srgbClr val="0000A2"/>
                </a:solidFill>
                <a:latin typeface="Century Gothic" panose="020B0502020202020204" pitchFamily="34" charset="0"/>
              </a:rPr>
              <a:t>                                                    </a:t>
            </a:r>
            <a:r>
              <a:rPr lang="ru-RU" sz="1100" b="1" dirty="0" err="1" smtClean="0">
                <a:solidFill>
                  <a:srgbClr val="0000A2"/>
                </a:solidFill>
                <a:latin typeface="Century Gothic" panose="020B0502020202020204" pitchFamily="34" charset="0"/>
              </a:rPr>
              <a:t>Хамитова</a:t>
            </a:r>
            <a:r>
              <a:rPr lang="ru-RU" sz="1100" b="1" dirty="0" smtClean="0">
                <a:solidFill>
                  <a:srgbClr val="0000A2"/>
                </a:solidFill>
                <a:latin typeface="Century Gothic" panose="020B0502020202020204" pitchFamily="34" charset="0"/>
              </a:rPr>
              <a:t> </a:t>
            </a:r>
            <a:r>
              <a:rPr lang="ru-RU" sz="1100" b="1" dirty="0">
                <a:solidFill>
                  <a:srgbClr val="0000A2"/>
                </a:solidFill>
                <a:latin typeface="Century Gothic" panose="020B0502020202020204" pitchFamily="34" charset="0"/>
              </a:rPr>
              <a:t>О.В.- </a:t>
            </a:r>
            <a:r>
              <a:rPr lang="ru-RU" sz="1100" b="1" dirty="0" err="1">
                <a:solidFill>
                  <a:srgbClr val="0000A2"/>
                </a:solidFill>
                <a:latin typeface="Century Gothic" panose="020B0502020202020204" pitchFamily="34" charset="0"/>
              </a:rPr>
              <a:t>зам.директора</a:t>
            </a:r>
            <a:r>
              <a:rPr lang="ru-RU" sz="1100" b="1" dirty="0">
                <a:solidFill>
                  <a:srgbClr val="0000A2"/>
                </a:solidFill>
                <a:latin typeface="Century Gothic" panose="020B0502020202020204" pitchFamily="34" charset="0"/>
              </a:rPr>
              <a:t> ( по совместительству тренер)</a:t>
            </a: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v"/>
            </a:pPr>
            <a:r>
              <a:rPr lang="ru-RU" sz="1100" b="1" dirty="0">
                <a:solidFill>
                  <a:srgbClr val="0000A2"/>
                </a:solidFill>
                <a:latin typeface="Century Gothic" panose="020B0502020202020204" pitchFamily="34" charset="0"/>
              </a:rPr>
              <a:t>СШ внебюджетную деятельность не ведет</a:t>
            </a:r>
            <a:r>
              <a:rPr lang="ru-RU" sz="1100" b="1" dirty="0" smtClean="0">
                <a:solidFill>
                  <a:srgbClr val="0000A2"/>
                </a:solidFill>
                <a:latin typeface="Century Gothic" panose="020B0502020202020204" pitchFamily="34" charset="0"/>
              </a:rPr>
              <a:t>.</a:t>
            </a:r>
            <a:endParaRPr lang="ru-RU" sz="1100" b="1" dirty="0">
              <a:solidFill>
                <a:srgbClr val="0000A2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99593" y="186568"/>
            <a:ext cx="7920881" cy="6955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0000"/>
              </a:lnSpc>
            </a:pPr>
            <a:r>
              <a:rPr lang="ru-RU" sz="2800" b="1" dirty="0" smtClean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Информация </a:t>
            </a:r>
            <a:r>
              <a:rPr lang="ru-RU" sz="2800" b="1" dirty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по МБУ ДО «</a:t>
            </a:r>
            <a:r>
              <a:rPr lang="ru-RU" sz="2800" b="1" dirty="0" smtClean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СШОР «Дельта» г</a:t>
            </a:r>
            <a:r>
              <a:rPr lang="ru-RU" sz="2800" b="1" dirty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. </a:t>
            </a:r>
            <a:r>
              <a:rPr lang="ru-RU" sz="2800" b="1" dirty="0" smtClean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Казань</a:t>
            </a:r>
            <a:endParaRPr lang="ru-RU" sz="2800" b="1" dirty="0">
              <a:solidFill>
                <a:srgbClr val="306BA2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32" name="Google Shape;436;p11"/>
          <p:cNvGrpSpPr/>
          <p:nvPr/>
        </p:nvGrpSpPr>
        <p:grpSpPr>
          <a:xfrm>
            <a:off x="112284" y="5058545"/>
            <a:ext cx="9031716" cy="341136"/>
            <a:chOff x="334985" y="6412040"/>
            <a:chExt cx="11878137" cy="324891"/>
          </a:xfrm>
        </p:grpSpPr>
        <p:sp>
          <p:nvSpPr>
            <p:cNvPr id="33" name="Google Shape;437;p11"/>
            <p:cNvSpPr txBox="1"/>
            <p:nvPr/>
          </p:nvSpPr>
          <p:spPr>
            <a:xfrm>
              <a:off x="334985" y="6531786"/>
              <a:ext cx="1312752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4" name="Google Shape;438;p11"/>
            <p:cNvSpPr txBox="1"/>
            <p:nvPr/>
          </p:nvSpPr>
          <p:spPr>
            <a:xfrm>
              <a:off x="1783546" y="6531785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dirty="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 dirty="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5" name="Google Shape;439;p11"/>
            <p:cNvSpPr txBox="1"/>
            <p:nvPr/>
          </p:nvSpPr>
          <p:spPr>
            <a:xfrm>
              <a:off x="3340743" y="6531784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6" name="Google Shape;440;p11"/>
            <p:cNvSpPr txBox="1"/>
            <p:nvPr/>
          </p:nvSpPr>
          <p:spPr>
            <a:xfrm>
              <a:off x="4825500" y="6527111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7" name="Google Shape;441;p11"/>
            <p:cNvSpPr txBox="1"/>
            <p:nvPr/>
          </p:nvSpPr>
          <p:spPr>
            <a:xfrm>
              <a:off x="6274061" y="6527110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8" name="Google Shape;442;p11"/>
            <p:cNvSpPr txBox="1"/>
            <p:nvPr/>
          </p:nvSpPr>
          <p:spPr>
            <a:xfrm>
              <a:off x="7831258" y="6527109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9" name="Google Shape;443;p11"/>
            <p:cNvSpPr txBox="1"/>
            <p:nvPr/>
          </p:nvSpPr>
          <p:spPr>
            <a:xfrm>
              <a:off x="9297909" y="6527109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0" name="Google Shape;444;p11"/>
            <p:cNvSpPr txBox="1"/>
            <p:nvPr/>
          </p:nvSpPr>
          <p:spPr>
            <a:xfrm>
              <a:off x="10746471" y="6527108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1" name="Google Shape;445;p11"/>
            <p:cNvSpPr txBox="1"/>
            <p:nvPr/>
          </p:nvSpPr>
          <p:spPr>
            <a:xfrm>
              <a:off x="1576072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2" name="Google Shape;446;p11"/>
            <p:cNvSpPr txBox="1"/>
            <p:nvPr/>
          </p:nvSpPr>
          <p:spPr>
            <a:xfrm>
              <a:off x="3128451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3" name="Google Shape;447;p11"/>
            <p:cNvSpPr txBox="1"/>
            <p:nvPr/>
          </p:nvSpPr>
          <p:spPr>
            <a:xfrm>
              <a:off x="463311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4" name="Google Shape;448;p11"/>
            <p:cNvSpPr txBox="1"/>
            <p:nvPr/>
          </p:nvSpPr>
          <p:spPr>
            <a:xfrm>
              <a:off x="608167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5" name="Google Shape;449;p11"/>
            <p:cNvSpPr txBox="1"/>
            <p:nvPr/>
          </p:nvSpPr>
          <p:spPr>
            <a:xfrm>
              <a:off x="7634334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6" name="Google Shape;450;p11"/>
            <p:cNvSpPr txBox="1"/>
            <p:nvPr/>
          </p:nvSpPr>
          <p:spPr>
            <a:xfrm>
              <a:off x="9123626" y="6412040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7" name="Google Shape;451;p11"/>
            <p:cNvSpPr txBox="1"/>
            <p:nvPr/>
          </p:nvSpPr>
          <p:spPr>
            <a:xfrm>
              <a:off x="10568378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429;p11"/>
          <p:cNvSpPr/>
          <p:nvPr/>
        </p:nvSpPr>
        <p:spPr>
          <a:xfrm rot="16200000">
            <a:off x="-2506777" y="2504023"/>
            <a:ext cx="5406338" cy="398289"/>
          </a:xfrm>
          <a:prstGeom prst="rect">
            <a:avLst/>
          </a:prstGeom>
          <a:solidFill>
            <a:srgbClr val="2E75B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15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27" name="Google Shape;427;p11"/>
          <p:cNvSpPr/>
          <p:nvPr/>
        </p:nvSpPr>
        <p:spPr>
          <a:xfrm>
            <a:off x="395539" y="22350"/>
            <a:ext cx="8748462" cy="5458182"/>
          </a:xfrm>
          <a:prstGeom prst="parallelogram">
            <a:avLst>
              <a:gd name="adj" fmla="val 38434"/>
            </a:avLst>
          </a:prstGeom>
          <a:gradFill>
            <a:gsLst>
              <a:gs pos="0">
                <a:srgbClr val="5F9DD6">
                  <a:alpha val="69803"/>
                </a:srgbClr>
              </a:gs>
              <a:gs pos="15753">
                <a:srgbClr val="5F9DD6">
                  <a:alpha val="69803"/>
                </a:srgbClr>
              </a:gs>
              <a:gs pos="28000">
                <a:srgbClr val="5F9DD6">
                  <a:alpha val="60000"/>
                </a:srgbClr>
              </a:gs>
              <a:gs pos="41101">
                <a:srgbClr val="78ADDC">
                  <a:alpha val="49803"/>
                </a:srgbClr>
              </a:gs>
              <a:gs pos="51369">
                <a:srgbClr val="8BB8E1">
                  <a:alpha val="40000"/>
                </a:srgbClr>
              </a:gs>
              <a:gs pos="61000">
                <a:srgbClr val="9CC2E5">
                  <a:alpha val="29803"/>
                </a:srgbClr>
              </a:gs>
              <a:gs pos="75000">
                <a:srgbClr val="BBD6EE">
                  <a:alpha val="29803"/>
                </a:srgbClr>
              </a:gs>
              <a:gs pos="90000">
                <a:srgbClr val="CBDFF2">
                  <a:alpha val="14901"/>
                </a:srgbClr>
              </a:gs>
              <a:gs pos="100000">
                <a:srgbClr val="CBDFF2">
                  <a:alpha val="14901"/>
                </a:srgbClr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459229" y="2396159"/>
            <a:ext cx="71160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dirty="0">
              <a:solidFill>
                <a:schemeClr val="bg1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59229" y="186567"/>
            <a:ext cx="6846406" cy="393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0000"/>
              </a:lnSpc>
            </a:pPr>
            <a:r>
              <a:rPr lang="ru-RU" sz="2800" b="1" dirty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Количество занимающихся:</a:t>
            </a:r>
          </a:p>
        </p:txBody>
      </p:sp>
      <p:grpSp>
        <p:nvGrpSpPr>
          <p:cNvPr id="32" name="Google Shape;436;p11"/>
          <p:cNvGrpSpPr/>
          <p:nvPr/>
        </p:nvGrpSpPr>
        <p:grpSpPr>
          <a:xfrm>
            <a:off x="112284" y="5058545"/>
            <a:ext cx="9031716" cy="341136"/>
            <a:chOff x="334985" y="6412040"/>
            <a:chExt cx="11878137" cy="324891"/>
          </a:xfrm>
        </p:grpSpPr>
        <p:sp>
          <p:nvSpPr>
            <p:cNvPr id="33" name="Google Shape;437;p11"/>
            <p:cNvSpPr txBox="1"/>
            <p:nvPr/>
          </p:nvSpPr>
          <p:spPr>
            <a:xfrm>
              <a:off x="334985" y="6531786"/>
              <a:ext cx="1312752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4" name="Google Shape;438;p11"/>
            <p:cNvSpPr txBox="1"/>
            <p:nvPr/>
          </p:nvSpPr>
          <p:spPr>
            <a:xfrm>
              <a:off x="1783546" y="6531785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dirty="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 dirty="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5" name="Google Shape;439;p11"/>
            <p:cNvSpPr txBox="1"/>
            <p:nvPr/>
          </p:nvSpPr>
          <p:spPr>
            <a:xfrm>
              <a:off x="3340743" y="6531784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6" name="Google Shape;440;p11"/>
            <p:cNvSpPr txBox="1"/>
            <p:nvPr/>
          </p:nvSpPr>
          <p:spPr>
            <a:xfrm>
              <a:off x="4825500" y="6527111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7" name="Google Shape;441;p11"/>
            <p:cNvSpPr txBox="1"/>
            <p:nvPr/>
          </p:nvSpPr>
          <p:spPr>
            <a:xfrm>
              <a:off x="6274061" y="6527110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8" name="Google Shape;442;p11"/>
            <p:cNvSpPr txBox="1"/>
            <p:nvPr/>
          </p:nvSpPr>
          <p:spPr>
            <a:xfrm>
              <a:off x="7831258" y="6527109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9" name="Google Shape;443;p11"/>
            <p:cNvSpPr txBox="1"/>
            <p:nvPr/>
          </p:nvSpPr>
          <p:spPr>
            <a:xfrm>
              <a:off x="9297909" y="6527109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0" name="Google Shape;444;p11"/>
            <p:cNvSpPr txBox="1"/>
            <p:nvPr/>
          </p:nvSpPr>
          <p:spPr>
            <a:xfrm>
              <a:off x="10746471" y="6527108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1" name="Google Shape;445;p11"/>
            <p:cNvSpPr txBox="1"/>
            <p:nvPr/>
          </p:nvSpPr>
          <p:spPr>
            <a:xfrm>
              <a:off x="1576072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2" name="Google Shape;446;p11"/>
            <p:cNvSpPr txBox="1"/>
            <p:nvPr/>
          </p:nvSpPr>
          <p:spPr>
            <a:xfrm>
              <a:off x="3128451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3" name="Google Shape;447;p11"/>
            <p:cNvSpPr txBox="1"/>
            <p:nvPr/>
          </p:nvSpPr>
          <p:spPr>
            <a:xfrm>
              <a:off x="463311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4" name="Google Shape;448;p11"/>
            <p:cNvSpPr txBox="1"/>
            <p:nvPr/>
          </p:nvSpPr>
          <p:spPr>
            <a:xfrm>
              <a:off x="608167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5" name="Google Shape;449;p11"/>
            <p:cNvSpPr txBox="1"/>
            <p:nvPr/>
          </p:nvSpPr>
          <p:spPr>
            <a:xfrm>
              <a:off x="7634334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6" name="Google Shape;450;p11"/>
            <p:cNvSpPr txBox="1"/>
            <p:nvPr/>
          </p:nvSpPr>
          <p:spPr>
            <a:xfrm>
              <a:off x="9123626" y="6412040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7" name="Google Shape;451;p11"/>
            <p:cNvSpPr txBox="1"/>
            <p:nvPr/>
          </p:nvSpPr>
          <p:spPr>
            <a:xfrm>
              <a:off x="10568378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2936721"/>
              </p:ext>
            </p:extLst>
          </p:nvPr>
        </p:nvGraphicFramePr>
        <p:xfrm>
          <a:off x="457200" y="734518"/>
          <a:ext cx="8129205" cy="4331741"/>
        </p:xfrm>
        <a:graphic>
          <a:graphicData uri="http://schemas.openxmlformats.org/drawingml/2006/table">
            <a:tbl>
              <a:tblPr firstRow="1" firstCol="1" lastRow="1">
                <a:tableStyleId>{5C22544A-7EE6-4342-B048-85BDC9FD1C3A}</a:tableStyleId>
              </a:tblPr>
              <a:tblGrid>
                <a:gridCol w="1933157"/>
                <a:gridCol w="1872003"/>
                <a:gridCol w="2259515"/>
                <a:gridCol w="2064530"/>
              </a:tblGrid>
              <a:tr h="7259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dirty="0" smtClean="0">
                          <a:solidFill>
                            <a:schemeClr val="tx1"/>
                          </a:solidFill>
                        </a:rPr>
                        <a:t>группы</a:t>
                      </a:r>
                    </a:p>
                    <a:p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dirty="0" smtClean="0">
                          <a:solidFill>
                            <a:schemeClr val="tx1"/>
                          </a:solidFill>
                        </a:rPr>
                        <a:t>                         « СШОР</a:t>
                      </a:r>
                      <a:r>
                        <a:rPr lang="ru-RU" sz="1900" baseline="0" dirty="0" smtClean="0">
                          <a:solidFill>
                            <a:schemeClr val="tx1"/>
                          </a:solidFill>
                        </a:rPr>
                        <a:t> «</a:t>
                      </a:r>
                      <a:r>
                        <a:rPr lang="ru-RU" sz="1900" dirty="0" smtClean="0">
                          <a:solidFill>
                            <a:schemeClr val="tx1"/>
                          </a:solidFill>
                        </a:rPr>
                        <a:t>Дельта»»</a:t>
                      </a:r>
                    </a:p>
                    <a:p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41623">
                <a:tc>
                  <a:txBody>
                    <a:bodyPr/>
                    <a:lstStyle/>
                    <a:p>
                      <a:endParaRPr lang="ru-RU" sz="1900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2021-22</a:t>
                      </a:r>
                      <a:endParaRPr lang="ru-RU" sz="13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/>
                        <a:t>2022-23</a:t>
                      </a:r>
                      <a:endParaRPr lang="ru-RU" sz="1300" b="1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/>
                        <a:t>2023-24</a:t>
                      </a:r>
                      <a:endParaRPr lang="ru-RU" sz="1300" b="1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19376">
                <a:tc>
                  <a:txBody>
                    <a:bodyPr/>
                    <a:lstStyle/>
                    <a:p>
                      <a:r>
                        <a:rPr lang="ru-RU" sz="1900" dirty="0" smtClean="0">
                          <a:solidFill>
                            <a:schemeClr val="tx1"/>
                          </a:solidFill>
                        </a:rPr>
                        <a:t>СО</a:t>
                      </a:r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b="0" dirty="0" smtClean="0">
                          <a:solidFill>
                            <a:schemeClr val="tx1"/>
                          </a:solidFill>
                        </a:rPr>
                        <a:t>11/165     -     32,8%</a:t>
                      </a:r>
                      <a:endParaRPr lang="ru-RU" sz="1300" b="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9/140          -             26,4%</a:t>
                      </a:r>
                      <a:endParaRPr lang="ru-RU" sz="1200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8/155    -    29,1%      </a:t>
                      </a:r>
                      <a:endParaRPr lang="ru-RU" sz="1300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83892">
                <a:tc>
                  <a:txBody>
                    <a:bodyPr/>
                    <a:lstStyle/>
                    <a:p>
                      <a:r>
                        <a:rPr lang="ru-RU" sz="1900" dirty="0" smtClean="0">
                          <a:solidFill>
                            <a:schemeClr val="tx1"/>
                          </a:solidFill>
                        </a:rPr>
                        <a:t>НП</a:t>
                      </a:r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b="0" dirty="0" smtClean="0">
                          <a:solidFill>
                            <a:schemeClr val="tx1"/>
                          </a:solidFill>
                        </a:rPr>
                        <a:t>14/210     -      39,9%</a:t>
                      </a:r>
                      <a:endParaRPr lang="ru-RU" sz="1300" b="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16/251         -            47,4%  </a:t>
                      </a:r>
                      <a:endParaRPr lang="ru-RU" sz="1200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17/262   -     49,3%</a:t>
                      </a:r>
                      <a:endParaRPr lang="ru-RU" sz="1300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88828">
                <a:tc>
                  <a:txBody>
                    <a:bodyPr/>
                    <a:lstStyle/>
                    <a:p>
                      <a:r>
                        <a:rPr lang="ru-RU" sz="1900" dirty="0" smtClean="0">
                          <a:solidFill>
                            <a:schemeClr val="tx1"/>
                          </a:solidFill>
                        </a:rPr>
                        <a:t>ТСС</a:t>
                      </a:r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b="0" dirty="0" smtClean="0">
                          <a:solidFill>
                            <a:schemeClr val="tx1"/>
                          </a:solidFill>
                        </a:rPr>
                        <a:t>11/142      -    26,9%</a:t>
                      </a:r>
                      <a:endParaRPr lang="ru-RU" sz="1300" b="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9/123            -           23,2%</a:t>
                      </a:r>
                      <a:endParaRPr lang="ru-RU" sz="1200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8/99     –    18,6%</a:t>
                      </a:r>
                      <a:endParaRPr lang="ru-RU" sz="1300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88828">
                <a:tc>
                  <a:txBody>
                    <a:bodyPr/>
                    <a:lstStyle/>
                    <a:p>
                      <a:r>
                        <a:rPr lang="ru-RU" sz="1900" dirty="0" smtClean="0">
                          <a:solidFill>
                            <a:schemeClr val="tx1"/>
                          </a:solidFill>
                        </a:rPr>
                        <a:t>ССМ</a:t>
                      </a:r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b="0" dirty="0" smtClean="0">
                          <a:solidFill>
                            <a:schemeClr val="tx1"/>
                          </a:solidFill>
                        </a:rPr>
                        <a:t>1/7          -        1,3%</a:t>
                      </a:r>
                      <a:endParaRPr lang="ru-RU" sz="1300" b="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2/13              -           2,4%</a:t>
                      </a:r>
                      <a:endParaRPr lang="ru-RU" sz="1200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3/14    -     2,63%</a:t>
                      </a:r>
                      <a:endParaRPr lang="ru-RU" sz="1300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41623">
                <a:tc>
                  <a:txBody>
                    <a:bodyPr/>
                    <a:lstStyle/>
                    <a:p>
                      <a:r>
                        <a:rPr lang="ru-RU" sz="1900" dirty="0" smtClean="0">
                          <a:solidFill>
                            <a:schemeClr val="tx1"/>
                          </a:solidFill>
                        </a:rPr>
                        <a:t>ВСМ</a:t>
                      </a:r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b="0" dirty="0" smtClean="0">
                          <a:solidFill>
                            <a:schemeClr val="tx1"/>
                          </a:solidFill>
                        </a:rPr>
                        <a:t>1/2        -         0,38%</a:t>
                      </a:r>
                      <a:endParaRPr lang="ru-RU" sz="1300" b="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1/2</a:t>
                      </a:r>
                      <a:r>
                        <a:rPr lang="ru-RU" sz="1200" baseline="0" dirty="0" smtClean="0"/>
                        <a:t>                -            0,37%</a:t>
                      </a:r>
                      <a:r>
                        <a:rPr lang="ru-RU" sz="1200" dirty="0" smtClean="0"/>
                        <a:t>                            </a:t>
                      </a:r>
                      <a:endParaRPr lang="ru-RU" sz="1200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1/1  -  0,18%</a:t>
                      </a:r>
                      <a:endParaRPr lang="ru-RU" sz="1300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41623">
                <a:tc>
                  <a:txBody>
                    <a:bodyPr/>
                    <a:lstStyle/>
                    <a:p>
                      <a:endParaRPr lang="ru-RU" sz="1500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526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529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tx1"/>
                          </a:solidFill>
                        </a:rPr>
                        <a:t>531</a:t>
                      </a:r>
                      <a:endParaRPr lang="ru-RU" sz="13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9273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429;p11"/>
          <p:cNvSpPr/>
          <p:nvPr/>
        </p:nvSpPr>
        <p:spPr>
          <a:xfrm rot="16200000">
            <a:off x="-2506777" y="2504023"/>
            <a:ext cx="5406338" cy="398289"/>
          </a:xfrm>
          <a:prstGeom prst="rect">
            <a:avLst/>
          </a:prstGeom>
          <a:solidFill>
            <a:srgbClr val="2E75B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15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27" name="Google Shape;427;p11"/>
          <p:cNvSpPr/>
          <p:nvPr/>
        </p:nvSpPr>
        <p:spPr>
          <a:xfrm>
            <a:off x="395538" y="22350"/>
            <a:ext cx="8856983" cy="5458182"/>
          </a:xfrm>
          <a:prstGeom prst="parallelogram">
            <a:avLst>
              <a:gd name="adj" fmla="val 38434"/>
            </a:avLst>
          </a:prstGeom>
          <a:gradFill>
            <a:gsLst>
              <a:gs pos="0">
                <a:srgbClr val="5F9DD6">
                  <a:alpha val="69803"/>
                </a:srgbClr>
              </a:gs>
              <a:gs pos="15753">
                <a:srgbClr val="5F9DD6">
                  <a:alpha val="69803"/>
                </a:srgbClr>
              </a:gs>
              <a:gs pos="28000">
                <a:srgbClr val="5F9DD6">
                  <a:alpha val="60000"/>
                </a:srgbClr>
              </a:gs>
              <a:gs pos="41101">
                <a:srgbClr val="78ADDC">
                  <a:alpha val="49803"/>
                </a:srgbClr>
              </a:gs>
              <a:gs pos="51369">
                <a:srgbClr val="8BB8E1">
                  <a:alpha val="40000"/>
                </a:srgbClr>
              </a:gs>
              <a:gs pos="61000">
                <a:srgbClr val="9CC2E5">
                  <a:alpha val="29803"/>
                </a:srgbClr>
              </a:gs>
              <a:gs pos="75000">
                <a:srgbClr val="BBD6EE">
                  <a:alpha val="29803"/>
                </a:srgbClr>
              </a:gs>
              <a:gs pos="90000">
                <a:srgbClr val="CBDFF2">
                  <a:alpha val="14901"/>
                </a:srgbClr>
              </a:gs>
              <a:gs pos="100000">
                <a:srgbClr val="CBDFF2">
                  <a:alpha val="14901"/>
                </a:srgbClr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161002" y="2364008"/>
            <a:ext cx="70835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dirty="0">
              <a:solidFill>
                <a:schemeClr val="bg1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370" y="186568"/>
            <a:ext cx="8209103" cy="393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</a:pPr>
            <a:r>
              <a:rPr lang="ru-RU" sz="2800" b="1" dirty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Количество присвоенных разрядов за </a:t>
            </a:r>
            <a:r>
              <a:rPr lang="ru-RU" sz="2800" b="1" dirty="0" smtClean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2023</a:t>
            </a:r>
            <a:endParaRPr lang="ru-RU" sz="2800" b="1" dirty="0">
              <a:solidFill>
                <a:srgbClr val="306BA2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32" name="Google Shape;436;p11"/>
          <p:cNvGrpSpPr/>
          <p:nvPr/>
        </p:nvGrpSpPr>
        <p:grpSpPr>
          <a:xfrm>
            <a:off x="112284" y="5058545"/>
            <a:ext cx="9031716" cy="341136"/>
            <a:chOff x="334985" y="6412040"/>
            <a:chExt cx="11878137" cy="324891"/>
          </a:xfrm>
        </p:grpSpPr>
        <p:sp>
          <p:nvSpPr>
            <p:cNvPr id="33" name="Google Shape;437;p11"/>
            <p:cNvSpPr txBox="1"/>
            <p:nvPr/>
          </p:nvSpPr>
          <p:spPr>
            <a:xfrm>
              <a:off x="334985" y="6531786"/>
              <a:ext cx="1312752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4" name="Google Shape;438;p11"/>
            <p:cNvSpPr txBox="1"/>
            <p:nvPr/>
          </p:nvSpPr>
          <p:spPr>
            <a:xfrm>
              <a:off x="1783546" y="6531785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dirty="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 dirty="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5" name="Google Shape;439;p11"/>
            <p:cNvSpPr txBox="1"/>
            <p:nvPr/>
          </p:nvSpPr>
          <p:spPr>
            <a:xfrm>
              <a:off x="3340743" y="6531784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6" name="Google Shape;440;p11"/>
            <p:cNvSpPr txBox="1"/>
            <p:nvPr/>
          </p:nvSpPr>
          <p:spPr>
            <a:xfrm>
              <a:off x="4825500" y="6527111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7" name="Google Shape;441;p11"/>
            <p:cNvSpPr txBox="1"/>
            <p:nvPr/>
          </p:nvSpPr>
          <p:spPr>
            <a:xfrm>
              <a:off x="6274061" y="6527110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8" name="Google Shape;442;p11"/>
            <p:cNvSpPr txBox="1"/>
            <p:nvPr/>
          </p:nvSpPr>
          <p:spPr>
            <a:xfrm>
              <a:off x="7831258" y="6527109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9" name="Google Shape;443;p11"/>
            <p:cNvSpPr txBox="1"/>
            <p:nvPr/>
          </p:nvSpPr>
          <p:spPr>
            <a:xfrm>
              <a:off x="9297909" y="6527109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0" name="Google Shape;444;p11"/>
            <p:cNvSpPr txBox="1"/>
            <p:nvPr/>
          </p:nvSpPr>
          <p:spPr>
            <a:xfrm>
              <a:off x="10746471" y="6527108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1" name="Google Shape;445;p11"/>
            <p:cNvSpPr txBox="1"/>
            <p:nvPr/>
          </p:nvSpPr>
          <p:spPr>
            <a:xfrm>
              <a:off x="1576072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2" name="Google Shape;446;p11"/>
            <p:cNvSpPr txBox="1"/>
            <p:nvPr/>
          </p:nvSpPr>
          <p:spPr>
            <a:xfrm>
              <a:off x="3128451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3" name="Google Shape;447;p11"/>
            <p:cNvSpPr txBox="1"/>
            <p:nvPr/>
          </p:nvSpPr>
          <p:spPr>
            <a:xfrm>
              <a:off x="463311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4" name="Google Shape;448;p11"/>
            <p:cNvSpPr txBox="1"/>
            <p:nvPr/>
          </p:nvSpPr>
          <p:spPr>
            <a:xfrm>
              <a:off x="608167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5" name="Google Shape;449;p11"/>
            <p:cNvSpPr txBox="1"/>
            <p:nvPr/>
          </p:nvSpPr>
          <p:spPr>
            <a:xfrm>
              <a:off x="7634334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6" name="Google Shape;450;p11"/>
            <p:cNvSpPr txBox="1"/>
            <p:nvPr/>
          </p:nvSpPr>
          <p:spPr>
            <a:xfrm>
              <a:off x="9123626" y="6412040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7" name="Google Shape;451;p11"/>
            <p:cNvSpPr txBox="1"/>
            <p:nvPr/>
          </p:nvSpPr>
          <p:spPr>
            <a:xfrm>
              <a:off x="10568378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527103"/>
              </p:ext>
            </p:extLst>
          </p:nvPr>
        </p:nvGraphicFramePr>
        <p:xfrm>
          <a:off x="457200" y="734522"/>
          <a:ext cx="8129204" cy="4419283"/>
        </p:xfrm>
        <a:graphic>
          <a:graphicData uri="http://schemas.openxmlformats.org/drawingml/2006/table">
            <a:tbl>
              <a:tblPr firstRow="1" bandRow="1"/>
              <a:tblGrid>
                <a:gridCol w="3355658"/>
                <a:gridCol w="1449532"/>
                <a:gridCol w="1661420"/>
                <a:gridCol w="1662594"/>
              </a:tblGrid>
              <a:tr h="50013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45720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smtClean="0">
                          <a:latin typeface="+mn-lt"/>
                          <a:ea typeface="Times New Roman"/>
                          <a:cs typeface="Times New Roman"/>
                        </a:rPr>
                        <a:t>группы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45720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 smtClean="0">
                          <a:latin typeface="+mn-lt"/>
                          <a:ea typeface="Times New Roman"/>
                          <a:cs typeface="Times New Roman"/>
                        </a:rPr>
                        <a:t>СШОР «Дельта»</a:t>
                      </a:r>
                      <a:endParaRPr lang="ru-RU" sz="1500" dirty="0" smtClean="0"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695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87313" indent="-36513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2021</a:t>
                      </a:r>
                      <a:endParaRPr lang="ru-RU" sz="13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300" b="1" dirty="0" smtClean="0">
                          <a:solidFill>
                            <a:schemeClr val="tx1"/>
                          </a:solidFill>
                        </a:rPr>
                        <a:t>2022</a:t>
                      </a:r>
                      <a:endParaRPr lang="ru-RU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/>
                        <a:t>2023</a:t>
                      </a:r>
                      <a:endParaRPr lang="ru-RU" sz="1300" b="1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4695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Calibri"/>
                          <a:ea typeface="Times New Roman"/>
                          <a:cs typeface="Times New Roman"/>
                        </a:rPr>
                        <a:t>Мастер Спорта Международного </a:t>
                      </a:r>
                      <a:r>
                        <a:rPr lang="ru-RU" sz="1300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smtClean="0">
                          <a:latin typeface="Calibri"/>
                          <a:ea typeface="Times New Roman"/>
                          <a:cs typeface="Times New Roman"/>
                        </a:rPr>
                        <a:t>Класса  </a:t>
                      </a:r>
                      <a:endParaRPr lang="ru-RU" sz="13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36513" indent="-730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3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3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ru-RU" sz="13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0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4695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Calibri"/>
                          <a:ea typeface="Times New Roman"/>
                          <a:cs typeface="Times New Roman"/>
                        </a:rPr>
                        <a:t>Мастер</a:t>
                      </a:r>
                      <a:r>
                        <a:rPr lang="ru-RU" sz="1300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 Спорта</a:t>
                      </a:r>
                      <a:endParaRPr lang="ru-RU" sz="13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457200" indent="-493713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endParaRPr lang="ru-RU" sz="13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3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13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2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4695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Calibri"/>
                          <a:ea typeface="Times New Roman"/>
                          <a:cs typeface="Times New Roman"/>
                        </a:rPr>
                        <a:t>Кандидат в Мастера  Спорта</a:t>
                      </a:r>
                      <a:endParaRPr lang="ru-RU" sz="13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indent="508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3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300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ru-RU" sz="13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6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4695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Calibri"/>
                          <a:ea typeface="Times New Roman"/>
                          <a:cs typeface="Times New Roman"/>
                        </a:rPr>
                        <a:t>1 спортивный </a:t>
                      </a:r>
                      <a:r>
                        <a:rPr lang="ru-RU" sz="1300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smtClean="0">
                          <a:latin typeface="Calibri"/>
                          <a:ea typeface="Times New Roman"/>
                          <a:cs typeface="Times New Roman"/>
                        </a:rPr>
                        <a:t>разряд</a:t>
                      </a:r>
                      <a:endParaRPr lang="ru-RU" sz="13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457200" indent="-4064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3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300" dirty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ru-RU" sz="13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10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4695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Calibri"/>
                          <a:ea typeface="Times New Roman"/>
                          <a:cs typeface="Times New Roman"/>
                        </a:rPr>
                        <a:t>Массовые</a:t>
                      </a:r>
                      <a:r>
                        <a:rPr lang="ru-RU" sz="1300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smtClean="0">
                          <a:latin typeface="Calibri"/>
                          <a:ea typeface="Times New Roman"/>
                          <a:cs typeface="Times New Roman"/>
                        </a:rPr>
                        <a:t>разряды</a:t>
                      </a:r>
                      <a:endParaRPr lang="ru-RU" sz="13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457200" indent="-4064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222</a:t>
                      </a:r>
                      <a:endParaRPr lang="ru-RU" sz="13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300" dirty="0" smtClean="0">
                          <a:solidFill>
                            <a:schemeClr val="tx1"/>
                          </a:solidFill>
                        </a:rPr>
                        <a:t>227</a:t>
                      </a:r>
                      <a:endParaRPr lang="ru-RU" sz="13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207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20306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Calibri"/>
                          <a:ea typeface="Times New Roman"/>
                          <a:cs typeface="Times New Roman"/>
                        </a:rPr>
                        <a:t>Кол-во разрядов</a:t>
                      </a:r>
                      <a:r>
                        <a:rPr lang="ru-RU" sz="1300" dirty="0" smtClean="0">
                          <a:latin typeface="Calibri"/>
                          <a:ea typeface="Times New Roman"/>
                          <a:cs typeface="Times New Roman"/>
                        </a:rPr>
                        <a:t>/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 dirty="0" smtClean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Calibri"/>
                          <a:ea typeface="Times New Roman"/>
                          <a:cs typeface="Times New Roman"/>
                        </a:rPr>
                        <a:t>Доля </a:t>
                      </a:r>
                      <a:r>
                        <a:rPr lang="ru-RU" sz="1300" dirty="0">
                          <a:latin typeface="Calibri"/>
                          <a:ea typeface="Times New Roman"/>
                          <a:cs typeface="Times New Roman"/>
                        </a:rPr>
                        <a:t>к кол-ву занимающихся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87313" indent="-36513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254/       </a:t>
                      </a:r>
                    </a:p>
                    <a:p>
                      <a:pPr marL="87313" indent="-36513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</a:t>
                      </a:r>
                    </a:p>
                    <a:p>
                      <a:pPr marL="87313" indent="-36513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48,2%</a:t>
                      </a:r>
                      <a:endParaRPr lang="ru-RU" sz="13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300" b="1" dirty="0" smtClean="0">
                          <a:solidFill>
                            <a:schemeClr val="tx1"/>
                          </a:solidFill>
                        </a:rPr>
                        <a:t>253/    </a:t>
                      </a:r>
                    </a:p>
                    <a:p>
                      <a:pPr algn="ctr"/>
                      <a:endParaRPr lang="ru-RU" sz="13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1300" b="1" dirty="0" smtClean="0">
                          <a:solidFill>
                            <a:schemeClr val="tx1"/>
                          </a:solidFill>
                        </a:rPr>
                        <a:t>   47,6%</a:t>
                      </a:r>
                      <a:endParaRPr lang="ru-RU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300" b="1" dirty="0" smtClean="0">
                          <a:solidFill>
                            <a:schemeClr val="tx1"/>
                          </a:solidFill>
                        </a:rPr>
                        <a:t>214                                                                                    40,3%                                                                                </a:t>
                      </a:r>
                      <a:endParaRPr lang="ru-RU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8519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429;p11"/>
          <p:cNvSpPr/>
          <p:nvPr/>
        </p:nvSpPr>
        <p:spPr>
          <a:xfrm rot="16200000">
            <a:off x="-2506777" y="2504023"/>
            <a:ext cx="5406338" cy="398289"/>
          </a:xfrm>
          <a:prstGeom prst="rect">
            <a:avLst/>
          </a:prstGeom>
          <a:solidFill>
            <a:srgbClr val="2E75B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15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27" name="Google Shape;427;p11"/>
          <p:cNvSpPr/>
          <p:nvPr/>
        </p:nvSpPr>
        <p:spPr>
          <a:xfrm>
            <a:off x="395538" y="22350"/>
            <a:ext cx="8856983" cy="5458182"/>
          </a:xfrm>
          <a:prstGeom prst="parallelogram">
            <a:avLst>
              <a:gd name="adj" fmla="val 38434"/>
            </a:avLst>
          </a:prstGeom>
          <a:gradFill>
            <a:gsLst>
              <a:gs pos="0">
                <a:srgbClr val="5F9DD6">
                  <a:alpha val="69803"/>
                </a:srgbClr>
              </a:gs>
              <a:gs pos="15753">
                <a:srgbClr val="5F9DD6">
                  <a:alpha val="69803"/>
                </a:srgbClr>
              </a:gs>
              <a:gs pos="28000">
                <a:srgbClr val="5F9DD6">
                  <a:alpha val="60000"/>
                </a:srgbClr>
              </a:gs>
              <a:gs pos="41101">
                <a:srgbClr val="78ADDC">
                  <a:alpha val="49803"/>
                </a:srgbClr>
              </a:gs>
              <a:gs pos="51369">
                <a:srgbClr val="8BB8E1">
                  <a:alpha val="40000"/>
                </a:srgbClr>
              </a:gs>
              <a:gs pos="61000">
                <a:srgbClr val="9CC2E5">
                  <a:alpha val="29803"/>
                </a:srgbClr>
              </a:gs>
              <a:gs pos="75000">
                <a:srgbClr val="BBD6EE">
                  <a:alpha val="29803"/>
                </a:srgbClr>
              </a:gs>
              <a:gs pos="90000">
                <a:srgbClr val="CBDFF2">
                  <a:alpha val="14901"/>
                </a:srgbClr>
              </a:gs>
              <a:gs pos="100000">
                <a:srgbClr val="CBDFF2">
                  <a:alpha val="14901"/>
                </a:srgbClr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161002" y="2364008"/>
            <a:ext cx="70835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dirty="0">
              <a:solidFill>
                <a:schemeClr val="bg1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79713" y="186568"/>
            <a:ext cx="5598159" cy="393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</a:pPr>
            <a:r>
              <a:rPr lang="ru-RU" sz="2800" b="1" dirty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Члены сборных команд:</a:t>
            </a:r>
          </a:p>
        </p:txBody>
      </p:sp>
      <p:grpSp>
        <p:nvGrpSpPr>
          <p:cNvPr id="32" name="Google Shape;436;p11"/>
          <p:cNvGrpSpPr/>
          <p:nvPr/>
        </p:nvGrpSpPr>
        <p:grpSpPr>
          <a:xfrm>
            <a:off x="112284" y="5058545"/>
            <a:ext cx="9031716" cy="341136"/>
            <a:chOff x="334985" y="6412040"/>
            <a:chExt cx="11878137" cy="324891"/>
          </a:xfrm>
        </p:grpSpPr>
        <p:sp>
          <p:nvSpPr>
            <p:cNvPr id="33" name="Google Shape;437;p11"/>
            <p:cNvSpPr txBox="1"/>
            <p:nvPr/>
          </p:nvSpPr>
          <p:spPr>
            <a:xfrm>
              <a:off x="334985" y="6531786"/>
              <a:ext cx="1312752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4" name="Google Shape;438;p11"/>
            <p:cNvSpPr txBox="1"/>
            <p:nvPr/>
          </p:nvSpPr>
          <p:spPr>
            <a:xfrm>
              <a:off x="1783546" y="6531785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dirty="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 dirty="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5" name="Google Shape;439;p11"/>
            <p:cNvSpPr txBox="1"/>
            <p:nvPr/>
          </p:nvSpPr>
          <p:spPr>
            <a:xfrm>
              <a:off x="3340743" y="6531784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6" name="Google Shape;440;p11"/>
            <p:cNvSpPr txBox="1"/>
            <p:nvPr/>
          </p:nvSpPr>
          <p:spPr>
            <a:xfrm>
              <a:off x="4825500" y="6527111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7" name="Google Shape;441;p11"/>
            <p:cNvSpPr txBox="1"/>
            <p:nvPr/>
          </p:nvSpPr>
          <p:spPr>
            <a:xfrm>
              <a:off x="6274061" y="6527110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8" name="Google Shape;442;p11"/>
            <p:cNvSpPr txBox="1"/>
            <p:nvPr/>
          </p:nvSpPr>
          <p:spPr>
            <a:xfrm>
              <a:off x="7831258" y="6527109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9" name="Google Shape;443;p11"/>
            <p:cNvSpPr txBox="1"/>
            <p:nvPr/>
          </p:nvSpPr>
          <p:spPr>
            <a:xfrm>
              <a:off x="9297909" y="6527109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0" name="Google Shape;444;p11"/>
            <p:cNvSpPr txBox="1"/>
            <p:nvPr/>
          </p:nvSpPr>
          <p:spPr>
            <a:xfrm>
              <a:off x="10746471" y="6527108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1" name="Google Shape;445;p11"/>
            <p:cNvSpPr txBox="1"/>
            <p:nvPr/>
          </p:nvSpPr>
          <p:spPr>
            <a:xfrm>
              <a:off x="1576072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2" name="Google Shape;446;p11"/>
            <p:cNvSpPr txBox="1"/>
            <p:nvPr/>
          </p:nvSpPr>
          <p:spPr>
            <a:xfrm>
              <a:off x="3128451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3" name="Google Shape;447;p11"/>
            <p:cNvSpPr txBox="1"/>
            <p:nvPr/>
          </p:nvSpPr>
          <p:spPr>
            <a:xfrm>
              <a:off x="463311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4" name="Google Shape;448;p11"/>
            <p:cNvSpPr txBox="1"/>
            <p:nvPr/>
          </p:nvSpPr>
          <p:spPr>
            <a:xfrm>
              <a:off x="608167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5" name="Google Shape;449;p11"/>
            <p:cNvSpPr txBox="1"/>
            <p:nvPr/>
          </p:nvSpPr>
          <p:spPr>
            <a:xfrm>
              <a:off x="7634334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6" name="Google Shape;450;p11"/>
            <p:cNvSpPr txBox="1"/>
            <p:nvPr/>
          </p:nvSpPr>
          <p:spPr>
            <a:xfrm>
              <a:off x="9123626" y="6412040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7" name="Google Shape;451;p11"/>
            <p:cNvSpPr txBox="1"/>
            <p:nvPr/>
          </p:nvSpPr>
          <p:spPr>
            <a:xfrm>
              <a:off x="10568378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5074198"/>
              </p:ext>
            </p:extLst>
          </p:nvPr>
        </p:nvGraphicFramePr>
        <p:xfrm>
          <a:off x="457200" y="810127"/>
          <a:ext cx="8003232" cy="4082856"/>
        </p:xfrm>
        <a:graphic>
          <a:graphicData uri="http://schemas.openxmlformats.org/drawingml/2006/table">
            <a:tbl>
              <a:tblPr firstRow="1" bandRow="1"/>
              <a:tblGrid>
                <a:gridCol w="3728779"/>
                <a:gridCol w="1606709"/>
                <a:gridCol w="1333872"/>
                <a:gridCol w="1333872"/>
              </a:tblGrid>
              <a:tr h="8425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Сборная команда</a:t>
                      </a:r>
                      <a:endParaRPr lang="ru-RU" sz="15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СШОР «ДЕЛЬТА»</a:t>
                      </a:r>
                      <a:endParaRPr lang="ru-RU" sz="15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659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2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2021</a:t>
                      </a:r>
                      <a:endParaRPr lang="ru-RU" sz="13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300" b="1" dirty="0" smtClean="0">
                          <a:solidFill>
                            <a:schemeClr val="tx1"/>
                          </a:solidFill>
                        </a:rPr>
                        <a:t>2022</a:t>
                      </a:r>
                      <a:endParaRPr lang="ru-RU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/>
                        <a:t>2023</a:t>
                      </a:r>
                      <a:endParaRPr lang="ru-RU" sz="1300" b="1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639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РТ</a:t>
                      </a:r>
                      <a:endParaRPr lang="ru-RU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3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300" dirty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ru-RU" sz="13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23/10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1292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РФ</a:t>
                      </a:r>
                      <a:endParaRPr lang="ru-RU" sz="12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ru-RU" sz="13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3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ru-RU" sz="13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4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76376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% от числа занимающихся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СШ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0,57%</a:t>
                      </a:r>
                      <a:endParaRPr lang="ru-RU" sz="13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300" dirty="0" smtClean="0">
                          <a:solidFill>
                            <a:schemeClr val="tx1"/>
                          </a:solidFill>
                        </a:rPr>
                        <a:t>0,75%</a:t>
                      </a:r>
                      <a:endParaRPr lang="ru-RU" sz="13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0,75%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8878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Всего % из числа членов сборной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РТ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13,8%</a:t>
                      </a:r>
                      <a:endParaRPr lang="ru-RU" sz="13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24,2%</a:t>
                      </a:r>
                      <a:endParaRPr lang="ru-RU" sz="13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16,5%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4435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                                           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1168400" marR="0" indent="-116840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( 159ч)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1168400" marR="0" indent="-116840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( 95ч)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199</a:t>
                      </a:r>
                      <a:r>
                        <a:rPr lang="ru-RU" sz="1300" dirty="0" smtClean="0"/>
                        <a:t>ч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55550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429;p11"/>
          <p:cNvSpPr/>
          <p:nvPr/>
        </p:nvSpPr>
        <p:spPr>
          <a:xfrm rot="16200000">
            <a:off x="-2506777" y="2504023"/>
            <a:ext cx="5406338" cy="398289"/>
          </a:xfrm>
          <a:prstGeom prst="rect">
            <a:avLst/>
          </a:prstGeom>
          <a:solidFill>
            <a:srgbClr val="2E75B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15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27" name="Google Shape;427;p11"/>
          <p:cNvSpPr/>
          <p:nvPr/>
        </p:nvSpPr>
        <p:spPr>
          <a:xfrm>
            <a:off x="395538" y="22350"/>
            <a:ext cx="8856983" cy="5458182"/>
          </a:xfrm>
          <a:prstGeom prst="parallelogram">
            <a:avLst>
              <a:gd name="adj" fmla="val 38434"/>
            </a:avLst>
          </a:prstGeom>
          <a:gradFill>
            <a:gsLst>
              <a:gs pos="0">
                <a:srgbClr val="5F9DD6">
                  <a:alpha val="69803"/>
                </a:srgbClr>
              </a:gs>
              <a:gs pos="15753">
                <a:srgbClr val="5F9DD6">
                  <a:alpha val="69803"/>
                </a:srgbClr>
              </a:gs>
              <a:gs pos="28000">
                <a:srgbClr val="5F9DD6">
                  <a:alpha val="60000"/>
                </a:srgbClr>
              </a:gs>
              <a:gs pos="41101">
                <a:srgbClr val="78ADDC">
                  <a:alpha val="49803"/>
                </a:srgbClr>
              </a:gs>
              <a:gs pos="51369">
                <a:srgbClr val="8BB8E1">
                  <a:alpha val="40000"/>
                </a:srgbClr>
              </a:gs>
              <a:gs pos="61000">
                <a:srgbClr val="9CC2E5">
                  <a:alpha val="29803"/>
                </a:srgbClr>
              </a:gs>
              <a:gs pos="75000">
                <a:srgbClr val="BBD6EE">
                  <a:alpha val="29803"/>
                </a:srgbClr>
              </a:gs>
              <a:gs pos="90000">
                <a:srgbClr val="CBDFF2">
                  <a:alpha val="14901"/>
                </a:srgbClr>
              </a:gs>
              <a:gs pos="100000">
                <a:srgbClr val="CBDFF2">
                  <a:alpha val="14901"/>
                </a:srgbClr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161002" y="2364008"/>
            <a:ext cx="70835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dirty="0">
              <a:solidFill>
                <a:schemeClr val="bg1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36338" y="186567"/>
            <a:ext cx="4434505" cy="393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</a:pPr>
            <a:r>
              <a:rPr lang="ru-RU" sz="2800" b="1" dirty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Результативность:</a:t>
            </a:r>
          </a:p>
        </p:txBody>
      </p:sp>
      <p:grpSp>
        <p:nvGrpSpPr>
          <p:cNvPr id="32" name="Google Shape;436;p11"/>
          <p:cNvGrpSpPr/>
          <p:nvPr/>
        </p:nvGrpSpPr>
        <p:grpSpPr>
          <a:xfrm>
            <a:off x="112284" y="5058545"/>
            <a:ext cx="9031716" cy="341136"/>
            <a:chOff x="334985" y="6412040"/>
            <a:chExt cx="11878137" cy="324891"/>
          </a:xfrm>
        </p:grpSpPr>
        <p:sp>
          <p:nvSpPr>
            <p:cNvPr id="33" name="Google Shape;437;p11"/>
            <p:cNvSpPr txBox="1"/>
            <p:nvPr/>
          </p:nvSpPr>
          <p:spPr>
            <a:xfrm>
              <a:off x="334985" y="6531786"/>
              <a:ext cx="1312752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4" name="Google Shape;438;p11"/>
            <p:cNvSpPr txBox="1"/>
            <p:nvPr/>
          </p:nvSpPr>
          <p:spPr>
            <a:xfrm>
              <a:off x="1783546" y="6531785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dirty="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 dirty="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5" name="Google Shape;439;p11"/>
            <p:cNvSpPr txBox="1"/>
            <p:nvPr/>
          </p:nvSpPr>
          <p:spPr>
            <a:xfrm>
              <a:off x="3340743" y="6531784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6" name="Google Shape;440;p11"/>
            <p:cNvSpPr txBox="1"/>
            <p:nvPr/>
          </p:nvSpPr>
          <p:spPr>
            <a:xfrm>
              <a:off x="4825500" y="6527111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7" name="Google Shape;441;p11"/>
            <p:cNvSpPr txBox="1"/>
            <p:nvPr/>
          </p:nvSpPr>
          <p:spPr>
            <a:xfrm>
              <a:off x="6274061" y="6527110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8" name="Google Shape;442;p11"/>
            <p:cNvSpPr txBox="1"/>
            <p:nvPr/>
          </p:nvSpPr>
          <p:spPr>
            <a:xfrm>
              <a:off x="7831258" y="6527109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9" name="Google Shape;443;p11"/>
            <p:cNvSpPr txBox="1"/>
            <p:nvPr/>
          </p:nvSpPr>
          <p:spPr>
            <a:xfrm>
              <a:off x="9297909" y="6527109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0" name="Google Shape;444;p11"/>
            <p:cNvSpPr txBox="1"/>
            <p:nvPr/>
          </p:nvSpPr>
          <p:spPr>
            <a:xfrm>
              <a:off x="10746471" y="6527108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1" name="Google Shape;445;p11"/>
            <p:cNvSpPr txBox="1"/>
            <p:nvPr/>
          </p:nvSpPr>
          <p:spPr>
            <a:xfrm>
              <a:off x="1576072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2" name="Google Shape;446;p11"/>
            <p:cNvSpPr txBox="1"/>
            <p:nvPr/>
          </p:nvSpPr>
          <p:spPr>
            <a:xfrm>
              <a:off x="3128451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3" name="Google Shape;447;p11"/>
            <p:cNvSpPr txBox="1"/>
            <p:nvPr/>
          </p:nvSpPr>
          <p:spPr>
            <a:xfrm>
              <a:off x="463311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4" name="Google Shape;448;p11"/>
            <p:cNvSpPr txBox="1"/>
            <p:nvPr/>
          </p:nvSpPr>
          <p:spPr>
            <a:xfrm>
              <a:off x="608167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5" name="Google Shape;449;p11"/>
            <p:cNvSpPr txBox="1"/>
            <p:nvPr/>
          </p:nvSpPr>
          <p:spPr>
            <a:xfrm>
              <a:off x="7634334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6" name="Google Shape;450;p11"/>
            <p:cNvSpPr txBox="1"/>
            <p:nvPr/>
          </p:nvSpPr>
          <p:spPr>
            <a:xfrm>
              <a:off x="9123626" y="6412040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7" name="Google Shape;451;p11"/>
            <p:cNvSpPr txBox="1"/>
            <p:nvPr/>
          </p:nvSpPr>
          <p:spPr>
            <a:xfrm>
              <a:off x="10568378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6862125"/>
              </p:ext>
            </p:extLst>
          </p:nvPr>
        </p:nvGraphicFramePr>
        <p:xfrm>
          <a:off x="539557" y="734517"/>
          <a:ext cx="8280917" cy="4227930"/>
        </p:xfrm>
        <a:graphic>
          <a:graphicData uri="http://schemas.openxmlformats.org/drawingml/2006/table">
            <a:tbl>
              <a:tblPr firstRow="1" bandRow="1"/>
              <a:tblGrid>
                <a:gridCol w="622245"/>
                <a:gridCol w="478667"/>
                <a:gridCol w="478667"/>
                <a:gridCol w="478667"/>
                <a:gridCol w="606045"/>
                <a:gridCol w="351289"/>
                <a:gridCol w="478667"/>
                <a:gridCol w="478667"/>
                <a:gridCol w="478667"/>
                <a:gridCol w="478667"/>
                <a:gridCol w="478667"/>
                <a:gridCol w="478667"/>
                <a:gridCol w="478667"/>
                <a:gridCol w="478667"/>
                <a:gridCol w="478667"/>
                <a:gridCol w="478667"/>
                <a:gridCol w="478667"/>
              </a:tblGrid>
              <a:tr h="10585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4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Чемпионат и Первенство ПФО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Первенство </a:t>
                      </a:r>
                      <a:r>
                        <a:rPr lang="ru-RU" sz="1500" dirty="0"/>
                        <a:t>РФ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Чемпионат </a:t>
                      </a:r>
                      <a:r>
                        <a:rPr lang="ru-RU" sz="1500" dirty="0"/>
                        <a:t>РФ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87313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latin typeface="Calibri"/>
                          <a:ea typeface="Times New Roman"/>
                          <a:cs typeface="Times New Roman"/>
                        </a:rPr>
                        <a:t>МЕЖДУНРОДНЫЕ            Соревнования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87313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2944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200" dirty="0" smtClean="0"/>
                        <a:t>года</a:t>
                      </a:r>
                      <a:endParaRPr lang="ru-RU" sz="12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7938" indent="-15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</a:rPr>
                        <a:t>1 место</a:t>
                      </a:r>
                      <a:endParaRPr lang="ru-RU" sz="120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2"/>
                          </a:solidFill>
                        </a:rPr>
                        <a:t>2 место</a:t>
                      </a:r>
                      <a:endParaRPr lang="ru-RU" sz="1200" b="1" dirty="0">
                        <a:solidFill>
                          <a:schemeClr val="tx2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accent4"/>
                          </a:solidFill>
                        </a:rPr>
                        <a:t>3  место</a:t>
                      </a:r>
                      <a:endParaRPr lang="ru-RU" sz="1200" b="1" dirty="0">
                        <a:solidFill>
                          <a:schemeClr val="accent4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участие</a:t>
                      </a:r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indent="285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</a:rPr>
                        <a:t>1 место</a:t>
                      </a:r>
                      <a:endParaRPr lang="ru-RU" sz="120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indent="285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2"/>
                          </a:solidFill>
                        </a:rPr>
                        <a:t>2 место</a:t>
                      </a:r>
                      <a:endParaRPr lang="ru-RU" sz="1200" b="1" dirty="0">
                        <a:solidFill>
                          <a:schemeClr val="tx2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accent4"/>
                          </a:solidFill>
                        </a:rPr>
                        <a:t>3 место</a:t>
                      </a:r>
                      <a:endParaRPr lang="ru-RU" sz="1200" b="1" dirty="0">
                        <a:solidFill>
                          <a:schemeClr val="accent4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indent="15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участие</a:t>
                      </a:r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indent="285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</a:rPr>
                        <a:t>1  место</a:t>
                      </a:r>
                      <a:endParaRPr lang="ru-RU" sz="120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2"/>
                          </a:solidFill>
                        </a:rPr>
                        <a:t>2 место</a:t>
                      </a:r>
                      <a:endParaRPr lang="ru-RU" sz="1200" b="1" dirty="0">
                        <a:solidFill>
                          <a:schemeClr val="tx2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66675" indent="-666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/>
                      </a:pPr>
                      <a:r>
                        <a:rPr lang="ru-RU" sz="1200" b="1" dirty="0" smtClean="0">
                          <a:solidFill>
                            <a:schemeClr val="accent4"/>
                          </a:solidFill>
                        </a:rPr>
                        <a:t>3  место</a:t>
                      </a:r>
                      <a:endParaRPr lang="ru-RU" sz="1200" b="1" dirty="0">
                        <a:solidFill>
                          <a:schemeClr val="accent4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участие</a:t>
                      </a:r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indent="285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</a:rPr>
                        <a:t>1  место</a:t>
                      </a:r>
                      <a:endParaRPr lang="ru-RU" sz="120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2"/>
                          </a:solidFill>
                        </a:rPr>
                        <a:t>2 место</a:t>
                      </a:r>
                      <a:endParaRPr lang="ru-RU" sz="1200" b="1" dirty="0">
                        <a:solidFill>
                          <a:schemeClr val="tx2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66675" indent="-666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/>
                      </a:pPr>
                      <a:r>
                        <a:rPr lang="ru-RU" sz="1200" b="1" dirty="0" smtClean="0">
                          <a:solidFill>
                            <a:schemeClr val="accent4"/>
                          </a:solidFill>
                        </a:rPr>
                        <a:t>3  место</a:t>
                      </a:r>
                      <a:endParaRPr lang="ru-RU" sz="1200" b="1" dirty="0">
                        <a:solidFill>
                          <a:schemeClr val="accent4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участие</a:t>
                      </a:r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5094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300" dirty="0" smtClean="0">
                          <a:solidFill>
                            <a:schemeClr val="tx1"/>
                          </a:solidFill>
                        </a:rPr>
                        <a:t>2021</a:t>
                      </a:r>
                      <a:endParaRPr lang="ru-RU" sz="13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31750" indent="-63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8</a:t>
                      </a:r>
                      <a:endParaRPr lang="ru-RU" sz="12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457200" indent="-48895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/>
                      </a:pPr>
                      <a:r>
                        <a:rPr lang="ru-RU" sz="1200" dirty="0" smtClean="0">
                          <a:solidFill>
                            <a:schemeClr val="tx2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200" dirty="0">
                        <a:solidFill>
                          <a:schemeClr val="tx2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accent4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endParaRPr lang="ru-RU" sz="1200" dirty="0">
                        <a:solidFill>
                          <a:schemeClr val="accent4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85</a:t>
                      </a:r>
                      <a:endParaRPr lang="ru-RU" sz="12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2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 dirty="0">
                        <a:solidFill>
                          <a:schemeClr val="tx2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accent4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200" dirty="0">
                        <a:solidFill>
                          <a:schemeClr val="accent4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457200" indent="-452438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53</a:t>
                      </a:r>
                      <a:endParaRPr lang="ru-RU" sz="12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457200" indent="-417513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457200" indent="-500063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2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 dirty="0">
                        <a:solidFill>
                          <a:schemeClr val="tx2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457200" indent="-4413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accent4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dirty="0">
                        <a:solidFill>
                          <a:schemeClr val="accent4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2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2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dirty="0">
                        <a:solidFill>
                          <a:schemeClr val="tx2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accent4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dirty="0">
                        <a:solidFill>
                          <a:schemeClr val="accent4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457200" indent="-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2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7054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300" dirty="0" smtClean="0">
                          <a:solidFill>
                            <a:schemeClr val="tx1"/>
                          </a:solidFill>
                        </a:rPr>
                        <a:t>2022</a:t>
                      </a:r>
                      <a:endParaRPr lang="ru-RU" sz="13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ru-RU" sz="1200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2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>
                          <a:solidFill>
                            <a:schemeClr val="accent4"/>
                          </a:solidFill>
                        </a:rPr>
                        <a:t>3</a:t>
                      </a:r>
                      <a:endParaRPr lang="ru-RU" sz="1200" dirty="0">
                        <a:solidFill>
                          <a:schemeClr val="accent4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33</a:t>
                      </a:r>
                      <a:endParaRPr lang="ru-RU" sz="12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>
                          <a:solidFill>
                            <a:srgbClr val="FF0000"/>
                          </a:solidFill>
                        </a:rPr>
                        <a:t>3</a:t>
                      </a:r>
                      <a:endParaRPr lang="ru-RU" sz="1200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0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>
                          <a:solidFill>
                            <a:schemeClr val="accent4"/>
                          </a:solidFill>
                        </a:rPr>
                        <a:t>3</a:t>
                      </a:r>
                      <a:endParaRPr lang="ru-RU" sz="1200" dirty="0">
                        <a:solidFill>
                          <a:schemeClr val="accent4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49</a:t>
                      </a:r>
                      <a:endParaRPr lang="ru-RU" sz="12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>
                          <a:solidFill>
                            <a:srgbClr val="FF0000"/>
                          </a:solidFill>
                        </a:rPr>
                        <a:t>4</a:t>
                      </a:r>
                      <a:endParaRPr lang="ru-RU" sz="1200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0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>
                          <a:solidFill>
                            <a:schemeClr val="accent4"/>
                          </a:solidFill>
                        </a:rPr>
                        <a:t>2</a:t>
                      </a:r>
                      <a:endParaRPr lang="ru-RU" sz="1200" dirty="0">
                        <a:solidFill>
                          <a:schemeClr val="accent4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39</a:t>
                      </a:r>
                      <a:endParaRPr lang="ru-RU" sz="12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>
                          <a:solidFill>
                            <a:srgbClr val="FF0000"/>
                          </a:solidFill>
                        </a:rPr>
                        <a:t>11</a:t>
                      </a:r>
                      <a:endParaRPr lang="ru-RU" sz="1200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2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>
                          <a:solidFill>
                            <a:schemeClr val="accent4"/>
                          </a:solidFill>
                        </a:rPr>
                        <a:t>7</a:t>
                      </a:r>
                      <a:endParaRPr lang="ru-RU" sz="1200" dirty="0">
                        <a:solidFill>
                          <a:schemeClr val="accent4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18</a:t>
                      </a:r>
                      <a:endParaRPr lang="ru-RU" sz="12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18476"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2023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3/7</a:t>
                      </a:r>
                      <a:endParaRPr lang="ru-RU" sz="13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rgbClr val="0000A2"/>
                          </a:solidFill>
                        </a:rPr>
                        <a:t>2/6</a:t>
                      </a:r>
                      <a:endParaRPr lang="ru-RU" sz="1300" dirty="0">
                        <a:solidFill>
                          <a:srgbClr val="0000A2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rgbClr val="7030A0"/>
                          </a:solidFill>
                        </a:rPr>
                        <a:t>2/4</a:t>
                      </a:r>
                      <a:endParaRPr lang="ru-RU" sz="1300" dirty="0">
                        <a:solidFill>
                          <a:srgbClr val="7030A0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79/59</a:t>
                      </a:r>
                      <a:endParaRPr lang="ru-RU" sz="13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rgbClr val="C00000"/>
                          </a:solidFill>
                        </a:rPr>
                        <a:t>4</a:t>
                      </a:r>
                      <a:endParaRPr lang="ru-RU" sz="1300" dirty="0">
                        <a:solidFill>
                          <a:srgbClr val="C00000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rgbClr val="0000A2"/>
                          </a:solidFill>
                        </a:rPr>
                        <a:t>1</a:t>
                      </a:r>
                      <a:endParaRPr lang="ru-RU" sz="1300" dirty="0">
                        <a:solidFill>
                          <a:srgbClr val="0000A2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rgbClr val="7030A0"/>
                          </a:solidFill>
                        </a:rPr>
                        <a:t>1</a:t>
                      </a:r>
                      <a:endParaRPr lang="ru-RU" sz="1300" dirty="0">
                        <a:solidFill>
                          <a:srgbClr val="7030A0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67</a:t>
                      </a:r>
                      <a:endParaRPr lang="ru-RU" sz="13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rgbClr val="FF0000"/>
                          </a:solidFill>
                        </a:rPr>
                        <a:t>3</a:t>
                      </a:r>
                      <a:endParaRPr lang="ru-RU" sz="1300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rgbClr val="0000A2"/>
                          </a:solidFill>
                        </a:rPr>
                        <a:t>3</a:t>
                      </a:r>
                      <a:endParaRPr lang="ru-RU" sz="1300" dirty="0">
                        <a:solidFill>
                          <a:srgbClr val="0000A2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rgbClr val="7030A0"/>
                          </a:solidFill>
                        </a:rPr>
                        <a:t>0</a:t>
                      </a:r>
                      <a:endParaRPr lang="ru-RU" sz="1300" dirty="0">
                        <a:solidFill>
                          <a:srgbClr val="7030A0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10</a:t>
                      </a:r>
                      <a:endParaRPr lang="ru-RU" sz="13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rgbClr val="FF0000"/>
                          </a:solidFill>
                        </a:rPr>
                        <a:t>2</a:t>
                      </a:r>
                      <a:endParaRPr lang="ru-RU" sz="1300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rgbClr val="0000A2"/>
                          </a:solidFill>
                        </a:rPr>
                        <a:t>5</a:t>
                      </a:r>
                      <a:endParaRPr lang="ru-RU" sz="1300" dirty="0">
                        <a:solidFill>
                          <a:srgbClr val="0000A2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rgbClr val="7030A0"/>
                          </a:solidFill>
                        </a:rPr>
                        <a:t>3</a:t>
                      </a:r>
                      <a:endParaRPr lang="ru-RU" sz="1300" dirty="0">
                        <a:solidFill>
                          <a:srgbClr val="7030A0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0</a:t>
                      </a:r>
                      <a:endParaRPr lang="ru-RU" sz="13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14111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429;p11"/>
          <p:cNvSpPr/>
          <p:nvPr/>
        </p:nvSpPr>
        <p:spPr>
          <a:xfrm rot="16200000">
            <a:off x="-2506777" y="2504023"/>
            <a:ext cx="5406338" cy="398289"/>
          </a:xfrm>
          <a:prstGeom prst="rect">
            <a:avLst/>
          </a:prstGeom>
          <a:solidFill>
            <a:srgbClr val="2E75B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15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27" name="Google Shape;427;p11"/>
          <p:cNvSpPr/>
          <p:nvPr/>
        </p:nvSpPr>
        <p:spPr>
          <a:xfrm>
            <a:off x="287018" y="22349"/>
            <a:ext cx="8856983" cy="5458182"/>
          </a:xfrm>
          <a:prstGeom prst="parallelogram">
            <a:avLst>
              <a:gd name="adj" fmla="val 38434"/>
            </a:avLst>
          </a:prstGeom>
          <a:gradFill>
            <a:gsLst>
              <a:gs pos="0">
                <a:srgbClr val="5F9DD6">
                  <a:alpha val="69803"/>
                </a:srgbClr>
              </a:gs>
              <a:gs pos="15753">
                <a:srgbClr val="5F9DD6">
                  <a:alpha val="69803"/>
                </a:srgbClr>
              </a:gs>
              <a:gs pos="28000">
                <a:srgbClr val="5F9DD6">
                  <a:alpha val="60000"/>
                </a:srgbClr>
              </a:gs>
              <a:gs pos="41101">
                <a:srgbClr val="78ADDC">
                  <a:alpha val="49803"/>
                </a:srgbClr>
              </a:gs>
              <a:gs pos="51369">
                <a:srgbClr val="8BB8E1">
                  <a:alpha val="40000"/>
                </a:srgbClr>
              </a:gs>
              <a:gs pos="61000">
                <a:srgbClr val="9CC2E5">
                  <a:alpha val="29803"/>
                </a:srgbClr>
              </a:gs>
              <a:gs pos="75000">
                <a:srgbClr val="BBD6EE">
                  <a:alpha val="29803"/>
                </a:srgbClr>
              </a:gs>
              <a:gs pos="90000">
                <a:srgbClr val="CBDFF2">
                  <a:alpha val="14901"/>
                </a:srgbClr>
              </a:gs>
              <a:gs pos="100000">
                <a:srgbClr val="CBDFF2">
                  <a:alpha val="14901"/>
                </a:srgbClr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161002" y="2364008"/>
            <a:ext cx="70835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dirty="0">
              <a:solidFill>
                <a:schemeClr val="bg1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3569" y="186568"/>
            <a:ext cx="7902836" cy="6955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0000"/>
              </a:lnSpc>
            </a:pPr>
            <a:r>
              <a:rPr lang="ru-RU" sz="2800" b="1" dirty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Организация  и </a:t>
            </a:r>
            <a:r>
              <a:rPr lang="ru-RU" sz="2800" b="1" dirty="0" smtClean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проведение</a:t>
            </a:r>
          </a:p>
          <a:p>
            <a:pPr algn="ctr">
              <a:lnSpc>
                <a:spcPct val="70000"/>
              </a:lnSpc>
            </a:pPr>
            <a:r>
              <a:rPr lang="ru-RU" sz="2800" b="1" dirty="0" smtClean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 спортивно-массовых мероприятий</a:t>
            </a:r>
            <a:r>
              <a:rPr lang="ru-RU" sz="2800" b="1" dirty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:</a:t>
            </a:r>
          </a:p>
        </p:txBody>
      </p:sp>
      <p:grpSp>
        <p:nvGrpSpPr>
          <p:cNvPr id="32" name="Google Shape;436;p11"/>
          <p:cNvGrpSpPr/>
          <p:nvPr/>
        </p:nvGrpSpPr>
        <p:grpSpPr>
          <a:xfrm>
            <a:off x="112284" y="5058545"/>
            <a:ext cx="9031716" cy="341136"/>
            <a:chOff x="334985" y="6412040"/>
            <a:chExt cx="11878137" cy="324891"/>
          </a:xfrm>
        </p:grpSpPr>
        <p:sp>
          <p:nvSpPr>
            <p:cNvPr id="33" name="Google Shape;437;p11"/>
            <p:cNvSpPr txBox="1"/>
            <p:nvPr/>
          </p:nvSpPr>
          <p:spPr>
            <a:xfrm>
              <a:off x="334985" y="6531786"/>
              <a:ext cx="1312752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4" name="Google Shape;438;p11"/>
            <p:cNvSpPr txBox="1"/>
            <p:nvPr/>
          </p:nvSpPr>
          <p:spPr>
            <a:xfrm>
              <a:off x="1783546" y="6531785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dirty="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 dirty="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5" name="Google Shape;439;p11"/>
            <p:cNvSpPr txBox="1"/>
            <p:nvPr/>
          </p:nvSpPr>
          <p:spPr>
            <a:xfrm>
              <a:off x="3340743" y="6531784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6" name="Google Shape;440;p11"/>
            <p:cNvSpPr txBox="1"/>
            <p:nvPr/>
          </p:nvSpPr>
          <p:spPr>
            <a:xfrm>
              <a:off x="4825500" y="6527111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7" name="Google Shape;441;p11"/>
            <p:cNvSpPr txBox="1"/>
            <p:nvPr/>
          </p:nvSpPr>
          <p:spPr>
            <a:xfrm>
              <a:off x="6274061" y="6527110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8" name="Google Shape;442;p11"/>
            <p:cNvSpPr txBox="1"/>
            <p:nvPr/>
          </p:nvSpPr>
          <p:spPr>
            <a:xfrm>
              <a:off x="7831258" y="6527109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9" name="Google Shape;443;p11"/>
            <p:cNvSpPr txBox="1"/>
            <p:nvPr/>
          </p:nvSpPr>
          <p:spPr>
            <a:xfrm>
              <a:off x="9297909" y="6527109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0" name="Google Shape;444;p11"/>
            <p:cNvSpPr txBox="1"/>
            <p:nvPr/>
          </p:nvSpPr>
          <p:spPr>
            <a:xfrm>
              <a:off x="10746471" y="6527108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1" name="Google Shape;445;p11"/>
            <p:cNvSpPr txBox="1"/>
            <p:nvPr/>
          </p:nvSpPr>
          <p:spPr>
            <a:xfrm>
              <a:off x="1576072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2" name="Google Shape;446;p11"/>
            <p:cNvSpPr txBox="1"/>
            <p:nvPr/>
          </p:nvSpPr>
          <p:spPr>
            <a:xfrm>
              <a:off x="3128451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3" name="Google Shape;447;p11"/>
            <p:cNvSpPr txBox="1"/>
            <p:nvPr/>
          </p:nvSpPr>
          <p:spPr>
            <a:xfrm>
              <a:off x="463311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4" name="Google Shape;448;p11"/>
            <p:cNvSpPr txBox="1"/>
            <p:nvPr/>
          </p:nvSpPr>
          <p:spPr>
            <a:xfrm>
              <a:off x="608167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5" name="Google Shape;449;p11"/>
            <p:cNvSpPr txBox="1"/>
            <p:nvPr/>
          </p:nvSpPr>
          <p:spPr>
            <a:xfrm>
              <a:off x="7634334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6" name="Google Shape;450;p11"/>
            <p:cNvSpPr txBox="1"/>
            <p:nvPr/>
          </p:nvSpPr>
          <p:spPr>
            <a:xfrm>
              <a:off x="9123626" y="6412040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7" name="Google Shape;451;p11"/>
            <p:cNvSpPr txBox="1"/>
            <p:nvPr/>
          </p:nvSpPr>
          <p:spPr>
            <a:xfrm>
              <a:off x="10568378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8162619"/>
              </p:ext>
            </p:extLst>
          </p:nvPr>
        </p:nvGraphicFramePr>
        <p:xfrm>
          <a:off x="457200" y="961345"/>
          <a:ext cx="8291264" cy="3074210"/>
        </p:xfrm>
        <a:graphic>
          <a:graphicData uri="http://schemas.openxmlformats.org/drawingml/2006/table">
            <a:tbl>
              <a:tblPr firstRow="1" bandRow="1"/>
              <a:tblGrid>
                <a:gridCol w="3433756"/>
                <a:gridCol w="1793345"/>
                <a:gridCol w="1441959"/>
                <a:gridCol w="1622204"/>
              </a:tblGrid>
              <a:tr h="28660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Times New Roman"/>
                          <a:cs typeface="Times New Roman"/>
                        </a:rPr>
                        <a:t>СШОР «ДЕЛЬТА»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35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2021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300" dirty="0" smtClean="0"/>
                        <a:t>2022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2023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735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Общее кол-во мер-ий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31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/>
                        <a:t>27</a:t>
                      </a:r>
                      <a:endParaRPr lang="ru-RU" sz="12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41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2018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Выполнение КП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24                                                    77,4%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/>
                        <a:t>24                                     88%</a:t>
                      </a:r>
                      <a:endParaRPr lang="ru-RU" sz="12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33                                      75%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577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Проведение </a:t>
                      </a:r>
                      <a:r>
                        <a:rPr lang="ru-RU" sz="1100" dirty="0" err="1">
                          <a:latin typeface="Calibri"/>
                          <a:ea typeface="Times New Roman"/>
                          <a:cs typeface="Times New Roman"/>
                        </a:rPr>
                        <a:t>сор-ий</a:t>
                      </a: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КП  </a:t>
                      </a:r>
                      <a:r>
                        <a:rPr lang="ru-RU" sz="1100" dirty="0" err="1">
                          <a:latin typeface="Calibri"/>
                          <a:ea typeface="Times New Roman"/>
                          <a:cs typeface="Times New Roman"/>
                        </a:rPr>
                        <a:t>Спортком-та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/>
                        <a:t>0</a:t>
                      </a:r>
                      <a:endParaRPr lang="ru-RU" sz="12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0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2204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В каком качестве участвовали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/>
                        <a:t>0</a:t>
                      </a:r>
                      <a:endParaRPr lang="ru-RU" sz="12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0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9527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Проведение </a:t>
                      </a:r>
                      <a:r>
                        <a:rPr lang="ru-RU" sz="1100" dirty="0" err="1" smtClean="0">
                          <a:latin typeface="Calibri"/>
                          <a:ea typeface="Times New Roman"/>
                          <a:cs typeface="Times New Roman"/>
                        </a:rPr>
                        <a:t>внутриш-ных</a:t>
                      </a: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dirty="0" err="1">
                          <a:latin typeface="Calibri"/>
                          <a:ea typeface="Times New Roman"/>
                          <a:cs typeface="Times New Roman"/>
                        </a:rPr>
                        <a:t>сор-ий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/>
                        <a:t>6</a:t>
                      </a:r>
                      <a:endParaRPr lang="ru-RU" sz="12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7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735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Кол-во суд. курсов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/>
                        <a:t>3</a:t>
                      </a:r>
                      <a:endParaRPr lang="ru-RU" sz="12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2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479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Работа с инвалидами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0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45260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429;p11"/>
          <p:cNvSpPr/>
          <p:nvPr/>
        </p:nvSpPr>
        <p:spPr>
          <a:xfrm rot="16200000">
            <a:off x="-2506777" y="2504023"/>
            <a:ext cx="5406338" cy="398289"/>
          </a:xfrm>
          <a:prstGeom prst="rect">
            <a:avLst/>
          </a:prstGeom>
          <a:solidFill>
            <a:srgbClr val="2E75B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15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27" name="Google Shape;427;p11"/>
          <p:cNvSpPr/>
          <p:nvPr/>
        </p:nvSpPr>
        <p:spPr>
          <a:xfrm>
            <a:off x="395538" y="22350"/>
            <a:ext cx="8856983" cy="5458182"/>
          </a:xfrm>
          <a:prstGeom prst="parallelogram">
            <a:avLst>
              <a:gd name="adj" fmla="val 38434"/>
            </a:avLst>
          </a:prstGeom>
          <a:gradFill>
            <a:gsLst>
              <a:gs pos="0">
                <a:srgbClr val="5F9DD6">
                  <a:alpha val="69803"/>
                </a:srgbClr>
              </a:gs>
              <a:gs pos="15753">
                <a:srgbClr val="5F9DD6">
                  <a:alpha val="69803"/>
                </a:srgbClr>
              </a:gs>
              <a:gs pos="28000">
                <a:srgbClr val="5F9DD6">
                  <a:alpha val="60000"/>
                </a:srgbClr>
              </a:gs>
              <a:gs pos="41101">
                <a:srgbClr val="78ADDC">
                  <a:alpha val="49803"/>
                </a:srgbClr>
              </a:gs>
              <a:gs pos="51369">
                <a:srgbClr val="8BB8E1">
                  <a:alpha val="40000"/>
                </a:srgbClr>
              </a:gs>
              <a:gs pos="61000">
                <a:srgbClr val="9CC2E5">
                  <a:alpha val="29803"/>
                </a:srgbClr>
              </a:gs>
              <a:gs pos="75000">
                <a:srgbClr val="BBD6EE">
                  <a:alpha val="29803"/>
                </a:srgbClr>
              </a:gs>
              <a:gs pos="90000">
                <a:srgbClr val="CBDFF2">
                  <a:alpha val="14901"/>
                </a:srgbClr>
              </a:gs>
              <a:gs pos="100000">
                <a:srgbClr val="CBDFF2">
                  <a:alpha val="14901"/>
                </a:srgbClr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161002" y="2364008"/>
            <a:ext cx="70835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dirty="0">
              <a:solidFill>
                <a:schemeClr val="bg1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98112" y="186568"/>
            <a:ext cx="4558518" cy="393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</a:pPr>
            <a:r>
              <a:rPr lang="ru-RU" sz="2800" b="1" dirty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Командирование:</a:t>
            </a:r>
          </a:p>
        </p:txBody>
      </p:sp>
      <p:grpSp>
        <p:nvGrpSpPr>
          <p:cNvPr id="32" name="Google Shape;436;p11"/>
          <p:cNvGrpSpPr/>
          <p:nvPr/>
        </p:nvGrpSpPr>
        <p:grpSpPr>
          <a:xfrm>
            <a:off x="112284" y="5058545"/>
            <a:ext cx="9031716" cy="341136"/>
            <a:chOff x="334985" y="6412040"/>
            <a:chExt cx="11878137" cy="324891"/>
          </a:xfrm>
        </p:grpSpPr>
        <p:sp>
          <p:nvSpPr>
            <p:cNvPr id="33" name="Google Shape;437;p11"/>
            <p:cNvSpPr txBox="1"/>
            <p:nvPr/>
          </p:nvSpPr>
          <p:spPr>
            <a:xfrm>
              <a:off x="334985" y="6531786"/>
              <a:ext cx="1312752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4" name="Google Shape;438;p11"/>
            <p:cNvSpPr txBox="1"/>
            <p:nvPr/>
          </p:nvSpPr>
          <p:spPr>
            <a:xfrm>
              <a:off x="1783546" y="6531785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dirty="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 dirty="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5" name="Google Shape;439;p11"/>
            <p:cNvSpPr txBox="1"/>
            <p:nvPr/>
          </p:nvSpPr>
          <p:spPr>
            <a:xfrm>
              <a:off x="3340743" y="6531784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6" name="Google Shape;440;p11"/>
            <p:cNvSpPr txBox="1"/>
            <p:nvPr/>
          </p:nvSpPr>
          <p:spPr>
            <a:xfrm>
              <a:off x="4825500" y="6527111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7" name="Google Shape;441;p11"/>
            <p:cNvSpPr txBox="1"/>
            <p:nvPr/>
          </p:nvSpPr>
          <p:spPr>
            <a:xfrm>
              <a:off x="6274061" y="6527110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8" name="Google Shape;442;p11"/>
            <p:cNvSpPr txBox="1"/>
            <p:nvPr/>
          </p:nvSpPr>
          <p:spPr>
            <a:xfrm>
              <a:off x="7831258" y="6527109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9" name="Google Shape;443;p11"/>
            <p:cNvSpPr txBox="1"/>
            <p:nvPr/>
          </p:nvSpPr>
          <p:spPr>
            <a:xfrm>
              <a:off x="9297909" y="6527109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0" name="Google Shape;444;p11"/>
            <p:cNvSpPr txBox="1"/>
            <p:nvPr/>
          </p:nvSpPr>
          <p:spPr>
            <a:xfrm>
              <a:off x="10746471" y="6527108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1" name="Google Shape;445;p11"/>
            <p:cNvSpPr txBox="1"/>
            <p:nvPr/>
          </p:nvSpPr>
          <p:spPr>
            <a:xfrm>
              <a:off x="1576072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2" name="Google Shape;446;p11"/>
            <p:cNvSpPr txBox="1"/>
            <p:nvPr/>
          </p:nvSpPr>
          <p:spPr>
            <a:xfrm>
              <a:off x="3128451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3" name="Google Shape;447;p11"/>
            <p:cNvSpPr txBox="1"/>
            <p:nvPr/>
          </p:nvSpPr>
          <p:spPr>
            <a:xfrm>
              <a:off x="463311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4" name="Google Shape;448;p11"/>
            <p:cNvSpPr txBox="1"/>
            <p:nvPr/>
          </p:nvSpPr>
          <p:spPr>
            <a:xfrm>
              <a:off x="608167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5" name="Google Shape;449;p11"/>
            <p:cNvSpPr txBox="1"/>
            <p:nvPr/>
          </p:nvSpPr>
          <p:spPr>
            <a:xfrm>
              <a:off x="7634334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6" name="Google Shape;450;p11"/>
            <p:cNvSpPr txBox="1"/>
            <p:nvPr/>
          </p:nvSpPr>
          <p:spPr>
            <a:xfrm>
              <a:off x="9123626" y="6412040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7" name="Google Shape;451;p11"/>
            <p:cNvSpPr txBox="1"/>
            <p:nvPr/>
          </p:nvSpPr>
          <p:spPr>
            <a:xfrm>
              <a:off x="10568378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1911016"/>
              </p:ext>
            </p:extLst>
          </p:nvPr>
        </p:nvGraphicFramePr>
        <p:xfrm>
          <a:off x="457200" y="1227995"/>
          <a:ext cx="8229600" cy="3557215"/>
        </p:xfrm>
        <a:graphic>
          <a:graphicData uri="http://schemas.openxmlformats.org/drawingml/2006/table">
            <a:tbl>
              <a:tblPr firstRow="1" bandRow="1"/>
              <a:tblGrid>
                <a:gridCol w="2057400"/>
                <a:gridCol w="685800"/>
                <a:gridCol w="685800"/>
                <a:gridCol w="685800"/>
                <a:gridCol w="864096"/>
                <a:gridCol w="648072"/>
                <a:gridCol w="709736"/>
                <a:gridCol w="630965"/>
                <a:gridCol w="630966"/>
                <a:gridCol w="630965"/>
              </a:tblGrid>
              <a:tr h="67842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ИСТОЧНИКИ ФИНАНСИРОВАНИЯ</a:t>
                      </a:r>
                      <a:endParaRPr lang="ru-RU" sz="13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Кол-во выездов</a:t>
                      </a: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Бюджет</a:t>
                      </a: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err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внебюджет</a:t>
                      </a:r>
                      <a:endParaRPr lang="ru-RU" sz="13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57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13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2021</a:t>
                      </a:r>
                      <a:endParaRPr lang="ru-RU" sz="13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300" dirty="0" smtClean="0">
                          <a:solidFill>
                            <a:schemeClr val="tx1"/>
                          </a:solidFill>
                        </a:rPr>
                        <a:t>                  2022</a:t>
                      </a:r>
                      <a:endParaRPr lang="ru-RU" sz="1300" dirty="0">
                        <a:solidFill>
                          <a:schemeClr val="tx1"/>
                        </a:solidFill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              2023</a:t>
                      </a:r>
                      <a:endParaRPr lang="ru-RU" sz="1300" dirty="0"/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2021</a:t>
                      </a:r>
                      <a:endParaRPr lang="ru-RU" sz="13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300" dirty="0" smtClean="0">
                          <a:solidFill>
                            <a:schemeClr val="tx1"/>
                          </a:solidFill>
                        </a:rPr>
                        <a:t>                       2022</a:t>
                      </a:r>
                      <a:endParaRPr lang="ru-RU" sz="1300" dirty="0">
                        <a:solidFill>
                          <a:schemeClr val="tx1"/>
                        </a:solidFill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         2023</a:t>
                      </a:r>
                      <a:endParaRPr lang="ru-RU" sz="1300" dirty="0"/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2021</a:t>
                      </a:r>
                      <a:endParaRPr lang="ru-RU" sz="13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300" dirty="0" smtClean="0">
                          <a:solidFill>
                            <a:schemeClr val="tx1"/>
                          </a:solidFill>
                        </a:rPr>
                        <a:t>                2022</a:t>
                      </a:r>
                      <a:endParaRPr lang="ru-RU" sz="1300" dirty="0">
                        <a:solidFill>
                          <a:schemeClr val="tx1"/>
                        </a:solidFill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           2023</a:t>
                      </a:r>
                      <a:endParaRPr lang="ru-RU" sz="1300" dirty="0"/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7842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СШОР</a:t>
                      </a:r>
                      <a:r>
                        <a:rPr lang="ru-RU" sz="1300" baseline="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«Дельта»</a:t>
                      </a:r>
                      <a:endParaRPr lang="ru-RU" sz="13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3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endParaRPr lang="ru-RU" sz="13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130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ru-RU" sz="1300" dirty="0">
                        <a:solidFill>
                          <a:schemeClr val="tx1"/>
                        </a:solidFill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 smtClean="0"/>
                    </a:p>
                    <a:p>
                      <a:pPr algn="ctr"/>
                      <a:r>
                        <a:rPr lang="ru-RU" sz="1300" dirty="0" smtClean="0"/>
                        <a:t>7</a:t>
                      </a:r>
                      <a:endParaRPr lang="ru-RU" sz="1300" dirty="0"/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198</a:t>
                      </a:r>
                      <a:r>
                        <a:rPr lang="ru-RU" sz="1300" baseline="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798,0</a:t>
                      </a:r>
                      <a:endParaRPr lang="ru-RU" sz="13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endParaRPr lang="ru-RU" sz="13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1300" dirty="0" smtClean="0">
                          <a:solidFill>
                            <a:schemeClr val="tx1"/>
                          </a:solidFill>
                        </a:rPr>
                        <a:t>336,77</a:t>
                      </a:r>
                      <a:endParaRPr lang="ru-RU" sz="1300" dirty="0">
                        <a:solidFill>
                          <a:schemeClr val="tx1"/>
                        </a:solidFill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 smtClean="0"/>
                    </a:p>
                    <a:p>
                      <a:r>
                        <a:rPr lang="ru-RU" sz="1300" dirty="0" smtClean="0"/>
                        <a:t>352,725</a:t>
                      </a:r>
                      <a:endParaRPr lang="ru-RU" sz="1300" dirty="0"/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3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3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ru-RU" sz="13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13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ru-RU" sz="1300" dirty="0">
                        <a:solidFill>
                          <a:schemeClr val="tx1"/>
                        </a:solidFill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7842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МС РТ</a:t>
                      </a:r>
                      <a:endParaRPr lang="ru-RU" sz="13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8</a:t>
                      </a:r>
                      <a:endParaRPr lang="ru-RU" sz="13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endParaRPr lang="ru-RU" sz="13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1300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ru-RU" sz="1300" dirty="0">
                        <a:solidFill>
                          <a:schemeClr val="tx1"/>
                        </a:solidFill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                       10</a:t>
                      </a:r>
                      <a:endParaRPr lang="ru-RU" sz="1300" dirty="0"/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13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endParaRPr lang="ru-RU" sz="1300" dirty="0">
                        <a:solidFill>
                          <a:schemeClr val="tx1"/>
                        </a:solidFill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/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3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3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300" dirty="0" smtClean="0">
                          <a:solidFill>
                            <a:schemeClr val="tx1"/>
                          </a:solidFill>
                        </a:rPr>
                        <a:t>               0</a:t>
                      </a:r>
                      <a:endParaRPr lang="ru-RU" sz="1300" dirty="0">
                        <a:solidFill>
                          <a:schemeClr val="tx1"/>
                        </a:solidFill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066241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За счет родительских средств</a:t>
                      </a:r>
                      <a:endParaRPr lang="ru-RU" sz="13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1300" baseline="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соревнования – полная оплата родителей, т.к. не входили в </a:t>
                      </a:r>
                      <a:r>
                        <a:rPr lang="ru-RU" sz="1300" baseline="0" dirty="0" err="1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кал.план</a:t>
                      </a:r>
                      <a:r>
                        <a:rPr lang="ru-RU" sz="1300" baseline="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. 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aseline="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Все остальные выезды на соревнования по Календарному плану  частично оплачиваются родителями т.к. командировочные расходы превышают нормативные.</a:t>
                      </a:r>
                      <a:endParaRPr lang="ru-RU" sz="13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8172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429;p11"/>
          <p:cNvSpPr/>
          <p:nvPr/>
        </p:nvSpPr>
        <p:spPr>
          <a:xfrm rot="16200000">
            <a:off x="-2506777" y="2504023"/>
            <a:ext cx="5406338" cy="398289"/>
          </a:xfrm>
          <a:prstGeom prst="rect">
            <a:avLst/>
          </a:prstGeom>
          <a:solidFill>
            <a:srgbClr val="2E75B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15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27" name="Google Shape;427;p11"/>
          <p:cNvSpPr/>
          <p:nvPr/>
        </p:nvSpPr>
        <p:spPr>
          <a:xfrm>
            <a:off x="388962" y="-25925"/>
            <a:ext cx="8856983" cy="5458182"/>
          </a:xfrm>
          <a:prstGeom prst="parallelogram">
            <a:avLst>
              <a:gd name="adj" fmla="val 38434"/>
            </a:avLst>
          </a:prstGeom>
          <a:gradFill>
            <a:gsLst>
              <a:gs pos="0">
                <a:srgbClr val="5F9DD6">
                  <a:alpha val="69803"/>
                </a:srgbClr>
              </a:gs>
              <a:gs pos="15753">
                <a:srgbClr val="5F9DD6">
                  <a:alpha val="69803"/>
                </a:srgbClr>
              </a:gs>
              <a:gs pos="28000">
                <a:srgbClr val="5F9DD6">
                  <a:alpha val="60000"/>
                </a:srgbClr>
              </a:gs>
              <a:gs pos="41101">
                <a:srgbClr val="78ADDC">
                  <a:alpha val="49803"/>
                </a:srgbClr>
              </a:gs>
              <a:gs pos="51369">
                <a:srgbClr val="8BB8E1">
                  <a:alpha val="40000"/>
                </a:srgbClr>
              </a:gs>
              <a:gs pos="61000">
                <a:srgbClr val="9CC2E5">
                  <a:alpha val="29803"/>
                </a:srgbClr>
              </a:gs>
              <a:gs pos="75000">
                <a:srgbClr val="BBD6EE">
                  <a:alpha val="29803"/>
                </a:srgbClr>
              </a:gs>
              <a:gs pos="90000">
                <a:srgbClr val="CBDFF2">
                  <a:alpha val="14901"/>
                </a:srgbClr>
              </a:gs>
              <a:gs pos="100000">
                <a:srgbClr val="CBDFF2">
                  <a:alpha val="14901"/>
                </a:srgbClr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161002" y="2364008"/>
            <a:ext cx="70835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dirty="0">
              <a:solidFill>
                <a:schemeClr val="bg1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98112" y="186567"/>
            <a:ext cx="5702339" cy="393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</a:pPr>
            <a:r>
              <a:rPr lang="ru-RU" sz="2800" b="1" dirty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Обеспечение инвентарем:</a:t>
            </a:r>
          </a:p>
        </p:txBody>
      </p:sp>
      <p:grpSp>
        <p:nvGrpSpPr>
          <p:cNvPr id="32" name="Google Shape;436;p11"/>
          <p:cNvGrpSpPr/>
          <p:nvPr/>
        </p:nvGrpSpPr>
        <p:grpSpPr>
          <a:xfrm>
            <a:off x="112284" y="5058545"/>
            <a:ext cx="9031716" cy="341136"/>
            <a:chOff x="334985" y="6412040"/>
            <a:chExt cx="11878137" cy="324891"/>
          </a:xfrm>
        </p:grpSpPr>
        <p:sp>
          <p:nvSpPr>
            <p:cNvPr id="33" name="Google Shape;437;p11"/>
            <p:cNvSpPr txBox="1"/>
            <p:nvPr/>
          </p:nvSpPr>
          <p:spPr>
            <a:xfrm>
              <a:off x="334985" y="6531786"/>
              <a:ext cx="1312752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4" name="Google Shape;438;p11"/>
            <p:cNvSpPr txBox="1"/>
            <p:nvPr/>
          </p:nvSpPr>
          <p:spPr>
            <a:xfrm>
              <a:off x="1783546" y="6531785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dirty="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 dirty="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5" name="Google Shape;439;p11"/>
            <p:cNvSpPr txBox="1"/>
            <p:nvPr/>
          </p:nvSpPr>
          <p:spPr>
            <a:xfrm>
              <a:off x="3340743" y="6531784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6" name="Google Shape;440;p11"/>
            <p:cNvSpPr txBox="1"/>
            <p:nvPr/>
          </p:nvSpPr>
          <p:spPr>
            <a:xfrm>
              <a:off x="4825500" y="6527111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7" name="Google Shape;441;p11"/>
            <p:cNvSpPr txBox="1"/>
            <p:nvPr/>
          </p:nvSpPr>
          <p:spPr>
            <a:xfrm>
              <a:off x="6274061" y="6527110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8" name="Google Shape;442;p11"/>
            <p:cNvSpPr txBox="1"/>
            <p:nvPr/>
          </p:nvSpPr>
          <p:spPr>
            <a:xfrm>
              <a:off x="7831258" y="6527109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9" name="Google Shape;443;p11"/>
            <p:cNvSpPr txBox="1"/>
            <p:nvPr/>
          </p:nvSpPr>
          <p:spPr>
            <a:xfrm>
              <a:off x="9297909" y="6527109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0" name="Google Shape;444;p11"/>
            <p:cNvSpPr txBox="1"/>
            <p:nvPr/>
          </p:nvSpPr>
          <p:spPr>
            <a:xfrm>
              <a:off x="10746471" y="6527108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1" name="Google Shape;445;p11"/>
            <p:cNvSpPr txBox="1"/>
            <p:nvPr/>
          </p:nvSpPr>
          <p:spPr>
            <a:xfrm>
              <a:off x="1576072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2" name="Google Shape;446;p11"/>
            <p:cNvSpPr txBox="1"/>
            <p:nvPr/>
          </p:nvSpPr>
          <p:spPr>
            <a:xfrm>
              <a:off x="3128451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3" name="Google Shape;447;p11"/>
            <p:cNvSpPr txBox="1"/>
            <p:nvPr/>
          </p:nvSpPr>
          <p:spPr>
            <a:xfrm>
              <a:off x="463311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4" name="Google Shape;448;p11"/>
            <p:cNvSpPr txBox="1"/>
            <p:nvPr/>
          </p:nvSpPr>
          <p:spPr>
            <a:xfrm>
              <a:off x="608167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5" name="Google Shape;449;p11"/>
            <p:cNvSpPr txBox="1"/>
            <p:nvPr/>
          </p:nvSpPr>
          <p:spPr>
            <a:xfrm>
              <a:off x="7634334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6" name="Google Shape;450;p11"/>
            <p:cNvSpPr txBox="1"/>
            <p:nvPr/>
          </p:nvSpPr>
          <p:spPr>
            <a:xfrm>
              <a:off x="9123626" y="6412040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7" name="Google Shape;451;p11"/>
            <p:cNvSpPr txBox="1"/>
            <p:nvPr/>
          </p:nvSpPr>
          <p:spPr>
            <a:xfrm>
              <a:off x="10568378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5901389"/>
              </p:ext>
            </p:extLst>
          </p:nvPr>
        </p:nvGraphicFramePr>
        <p:xfrm>
          <a:off x="1134904" y="1078665"/>
          <a:ext cx="6918357" cy="2570686"/>
        </p:xfrm>
        <a:graphic>
          <a:graphicData uri="http://schemas.openxmlformats.org/drawingml/2006/table">
            <a:tbl>
              <a:tblPr firstRow="1" bandRow="1"/>
              <a:tblGrid>
                <a:gridCol w="1729590"/>
                <a:gridCol w="1729590"/>
                <a:gridCol w="3459177"/>
              </a:tblGrid>
              <a:tr h="899441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Calibri"/>
                          <a:ea typeface="Times New Roman"/>
                          <a:cs typeface="Times New Roman"/>
                        </a:rPr>
                        <a:t>Источник финансирования</a:t>
                      </a: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Calibri"/>
                          <a:ea typeface="Times New Roman"/>
                          <a:cs typeface="Times New Roman"/>
                        </a:rPr>
                        <a:t>СШОР «ДЕЛЬТА»</a:t>
                      </a: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5708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Times New Roman"/>
                          <a:cs typeface="Times New Roman"/>
                        </a:rPr>
                        <a:t>бюджет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Times New Roman"/>
                          <a:cs typeface="Times New Roman"/>
                        </a:rPr>
                        <a:t>2021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142,300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руб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–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рег.бюджет</a:t>
                      </a:r>
                      <a:endParaRPr lang="ru-RU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5708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/>
                        <a:t>2022</a:t>
                      </a:r>
                      <a:endParaRPr lang="ru-RU" sz="1200" dirty="0"/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146,90 –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</a:rPr>
                        <a:t>рег.бюджет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         36,00- 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</a:rPr>
                        <a:t>муниц.бюджет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5708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2023</a:t>
                      </a:r>
                      <a:endParaRPr lang="ru-RU" sz="1300" dirty="0"/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240 040- </a:t>
                      </a:r>
                      <a:r>
                        <a:rPr lang="ru-RU" sz="1300" dirty="0" err="1" smtClean="0"/>
                        <a:t>фед</a:t>
                      </a:r>
                      <a:r>
                        <a:rPr lang="ru-RU" sz="1300" dirty="0" smtClean="0"/>
                        <a:t>. Бюджет</a:t>
                      </a:r>
                    </a:p>
                    <a:p>
                      <a:pPr algn="ctr"/>
                      <a:r>
                        <a:rPr lang="ru-RU" sz="1300" dirty="0" smtClean="0"/>
                        <a:t>156 990- </a:t>
                      </a:r>
                      <a:r>
                        <a:rPr lang="ru-RU" sz="1300" dirty="0" err="1" smtClean="0"/>
                        <a:t>рег.бюджет</a:t>
                      </a:r>
                      <a:endParaRPr lang="ru-RU" sz="1300" dirty="0"/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368817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575</TotalTime>
  <Words>1928</Words>
  <Application>Microsoft Office PowerPoint</Application>
  <PresentationFormat>Произвольный</PresentationFormat>
  <Paragraphs>761</Paragraphs>
  <Slides>18</Slides>
  <Notes>18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спортивных мероприятиях  в летний период</dc:title>
  <dc:creator>User</dc:creator>
  <cp:lastModifiedBy>User</cp:lastModifiedBy>
  <cp:revision>415</cp:revision>
  <cp:lastPrinted>2024-03-26T09:25:51Z</cp:lastPrinted>
  <dcterms:created xsi:type="dcterms:W3CDTF">2021-05-22T11:10:00Z</dcterms:created>
  <dcterms:modified xsi:type="dcterms:W3CDTF">2024-03-28T15:26:32Z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B77BB486A30242208D80CF8673E39487_13</vt:lpwstr>
  </property>
  <property fmtid="{D5CDD505-2E9C-101B-9397-08002B2CF9AE}" pid="3" name="KSOProductBuildVer">
    <vt:lpwstr>1049-12.2.0.13489</vt:lpwstr>
  </property>
</Properties>
</file>